
<file path=[Content_Types].xml><?xml version="1.0" encoding="utf-8"?>
<Types xmlns="http://schemas.openxmlformats.org/package/2006/content-types">
  <Default Extension="png" ContentType="image/png"/>
  <Default Extension="jpeg" ContentType="image/jpeg"/>
  <Default Extension="wmf" ContentType="image/x-wmf"/>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tags/tag1.xml" ContentType="application/vnd.openxmlformats-officedocument.presentationml.tags+xml"/>
  <Override PartName="/ppt/notesSlides/notesSlide14.xml" ContentType="application/vnd.openxmlformats-officedocument.presentationml.notesSlide+xml"/>
  <Override PartName="/ppt/tags/tag2.xml" ContentType="application/vnd.openxmlformats-officedocument.presentationml.tags+xml"/>
  <Override PartName="/ppt/notesSlides/notesSlide15.xml" ContentType="application/vnd.openxmlformats-officedocument.presentationml.notesSlide+xml"/>
  <Override PartName="/ppt/tags/tag3.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tags/tag4.xml" ContentType="application/vnd.openxmlformats-officedocument.presentationml.tags+xml"/>
  <Override PartName="/ppt/notesSlides/notesSlide18.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tags/tag5.xml" ContentType="application/vnd.openxmlformats-officedocument.presentationml.tags+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0" r:id="rId5"/>
  </p:sldMasterIdLst>
  <p:notesMasterIdLst>
    <p:notesMasterId r:id="rId64"/>
  </p:notesMasterIdLst>
  <p:handoutMasterIdLst>
    <p:handoutMasterId r:id="rId65"/>
  </p:handoutMasterIdLst>
  <p:sldIdLst>
    <p:sldId id="295" r:id="rId6"/>
    <p:sldId id="847" r:id="rId7"/>
    <p:sldId id="846" r:id="rId8"/>
    <p:sldId id="860" r:id="rId9"/>
    <p:sldId id="805" r:id="rId10"/>
    <p:sldId id="839" r:id="rId11"/>
    <p:sldId id="806" r:id="rId12"/>
    <p:sldId id="819" r:id="rId13"/>
    <p:sldId id="809" r:id="rId14"/>
    <p:sldId id="810" r:id="rId15"/>
    <p:sldId id="811" r:id="rId16"/>
    <p:sldId id="812" r:id="rId17"/>
    <p:sldId id="813" r:id="rId18"/>
    <p:sldId id="814" r:id="rId19"/>
    <p:sldId id="815" r:id="rId20"/>
    <p:sldId id="816" r:id="rId21"/>
    <p:sldId id="817" r:id="rId22"/>
    <p:sldId id="822" r:id="rId23"/>
    <p:sldId id="823" r:id="rId24"/>
    <p:sldId id="824" r:id="rId25"/>
    <p:sldId id="825" r:id="rId26"/>
    <p:sldId id="827" r:id="rId27"/>
    <p:sldId id="828" r:id="rId28"/>
    <p:sldId id="829" r:id="rId29"/>
    <p:sldId id="830" r:id="rId30"/>
    <p:sldId id="831" r:id="rId31"/>
    <p:sldId id="832" r:id="rId32"/>
    <p:sldId id="862" r:id="rId33"/>
    <p:sldId id="834" r:id="rId34"/>
    <p:sldId id="835" r:id="rId35"/>
    <p:sldId id="836" r:id="rId36"/>
    <p:sldId id="837" r:id="rId37"/>
    <p:sldId id="840" r:id="rId38"/>
    <p:sldId id="843" r:id="rId39"/>
    <p:sldId id="844" r:id="rId40"/>
    <p:sldId id="845" r:id="rId41"/>
    <p:sldId id="863" r:id="rId42"/>
    <p:sldId id="864" r:id="rId43"/>
    <p:sldId id="865" r:id="rId44"/>
    <p:sldId id="866" r:id="rId45"/>
    <p:sldId id="868" r:id="rId46"/>
    <p:sldId id="841" r:id="rId47"/>
    <p:sldId id="851" r:id="rId48"/>
    <p:sldId id="854" r:id="rId49"/>
    <p:sldId id="852" r:id="rId50"/>
    <p:sldId id="858" r:id="rId51"/>
    <p:sldId id="855" r:id="rId52"/>
    <p:sldId id="856" r:id="rId53"/>
    <p:sldId id="857" r:id="rId54"/>
    <p:sldId id="861" r:id="rId55"/>
    <p:sldId id="842" r:id="rId56"/>
    <p:sldId id="820" r:id="rId57"/>
    <p:sldId id="494" r:id="rId58"/>
    <p:sldId id="551" r:id="rId59"/>
    <p:sldId id="853" r:id="rId60"/>
    <p:sldId id="496" r:id="rId61"/>
    <p:sldId id="849" r:id="rId62"/>
    <p:sldId id="850" r:id="rId63"/>
  </p:sldIdLst>
  <p:sldSz cx="9144000" cy="6858000" type="screen4x3"/>
  <p:notesSz cx="6858000" cy="91440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2" frameSlides="1"/>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5E858"/>
    <a:srgbClr val="68AA26"/>
    <a:srgbClr val="F4A234"/>
    <a:srgbClr val="9C42E6"/>
    <a:srgbClr val="F1C283"/>
    <a:srgbClr val="FFCD2D"/>
    <a:srgbClr val="CE7E5A"/>
    <a:srgbClr val="CF6A3D"/>
    <a:srgbClr val="D1943B"/>
    <a:srgbClr val="F8F57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234" autoAdjust="0"/>
    <p:restoredTop sz="97143" autoAdjust="0"/>
  </p:normalViewPr>
  <p:slideViewPr>
    <p:cSldViewPr snapToGrid="0">
      <p:cViewPr>
        <p:scale>
          <a:sx n="84" d="100"/>
          <a:sy n="84" d="100"/>
        </p:scale>
        <p:origin x="-528" y="-72"/>
      </p:cViewPr>
      <p:guideLst>
        <p:guide orient="horz" pos="146"/>
        <p:guide orient="horz" pos="889"/>
        <p:guide orient="horz" pos="1490"/>
        <p:guide orient="horz"/>
        <p:guide orient="horz" pos="1200"/>
        <p:guide orient="horz" pos="2737"/>
        <p:guide pos="2880"/>
        <p:guide pos="250"/>
        <p:guide pos="455"/>
        <p:guide pos="5520"/>
        <p:guide pos="863"/>
        <p:guide pos="5299"/>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2988"/>
    </p:cViewPr>
  </p:sorterViewPr>
  <p:notesViewPr>
    <p:cSldViewPr snapToGrid="0" showGuides="1">
      <p:cViewPr varScale="1">
        <p:scale>
          <a:sx n="88" d="100"/>
          <a:sy n="88" d="100"/>
        </p:scale>
        <p:origin x="-3179" y="-8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slide" Target="slides/slide58.xml"/><Relationship Id="rId68" Type="http://schemas.openxmlformats.org/officeDocument/2006/relationships/theme" Target="theme/theme1.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presProps" Target="presProps.xml"/><Relationship Id="rId5" Type="http://schemas.openxmlformats.org/officeDocument/2006/relationships/slideMaster" Target="slideMasters/slideMaster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61" Type="http://schemas.openxmlformats.org/officeDocument/2006/relationships/slide" Target="slides/slide56.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handoutMaster" Target="handoutMasters/handoutMaster1.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notesMaster" Target="notesMasters/notesMaster1.xml"/><Relationship Id="rId69" Type="http://schemas.openxmlformats.org/officeDocument/2006/relationships/tableStyles" Target="tableStyles.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viewProps" Target="viewProps.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s>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1A8F207-1092-4556-8209-56867C989A3A}" type="doc">
      <dgm:prSet loTypeId="urn:microsoft.com/office/officeart/2005/8/layout/radial4" loCatId="relationship" qsTypeId="urn:microsoft.com/office/officeart/2005/8/quickstyle/simple4" qsCatId="simple" csTypeId="urn:microsoft.com/office/officeart/2005/8/colors/colorful3" csCatId="colorful" phldr="1"/>
      <dgm:spPr/>
      <dgm:t>
        <a:bodyPr/>
        <a:lstStyle/>
        <a:p>
          <a:endParaRPr lang="en-US"/>
        </a:p>
      </dgm:t>
    </dgm:pt>
    <dgm:pt modelId="{E92739AC-F107-4BAE-A129-3014333089C8}">
      <dgm:prSet phldrT="[Text]"/>
      <dgm:spPr/>
      <dgm:t>
        <a:bodyPr/>
        <a:lstStyle/>
        <a:p>
          <a:r>
            <a:rPr lang="en-US" dirty="0" smtClean="0"/>
            <a:t>Z3</a:t>
          </a:r>
          <a:endParaRPr lang="en-US" dirty="0"/>
        </a:p>
      </dgm:t>
    </dgm:pt>
    <dgm:pt modelId="{5E4D493F-E895-4119-86FA-5520BCC01F66}" type="parTrans" cxnId="{562EC50B-CB00-4458-A4B7-137194F402BE}">
      <dgm:prSet/>
      <dgm:spPr/>
      <dgm:t>
        <a:bodyPr/>
        <a:lstStyle/>
        <a:p>
          <a:endParaRPr lang="en-US"/>
        </a:p>
      </dgm:t>
    </dgm:pt>
    <dgm:pt modelId="{8FF1CE41-0A1B-4EC7-9987-EDBB6E5F8C0D}" type="sibTrans" cxnId="{562EC50B-CB00-4458-A4B7-137194F402BE}">
      <dgm:prSet/>
      <dgm:spPr/>
      <dgm:t>
        <a:bodyPr/>
        <a:lstStyle/>
        <a:p>
          <a:endParaRPr lang="en-US"/>
        </a:p>
      </dgm:t>
    </dgm:pt>
    <dgm:pt modelId="{6B6B3B46-C0CC-4BB5-95C2-FEB1FB52B1E5}">
      <dgm:prSet phldrT="[Text]"/>
      <dgm:spPr/>
      <dgm:t>
        <a:bodyPr/>
        <a:lstStyle/>
        <a:p>
          <a:r>
            <a:rPr lang="en-US" dirty="0" smtClean="0"/>
            <a:t>Text</a:t>
          </a:r>
          <a:endParaRPr lang="en-US" dirty="0"/>
        </a:p>
      </dgm:t>
    </dgm:pt>
    <dgm:pt modelId="{B673F427-DDA0-488B-BCD1-AB03C1C6BBF1}" type="parTrans" cxnId="{D14A2E81-A5D5-4F77-B18D-B50B263F25AF}">
      <dgm:prSet/>
      <dgm:spPr/>
      <dgm:t>
        <a:bodyPr/>
        <a:lstStyle/>
        <a:p>
          <a:endParaRPr lang="en-US"/>
        </a:p>
      </dgm:t>
    </dgm:pt>
    <dgm:pt modelId="{F94C3F2F-DB76-4BF0-9C91-0E290658E5A5}" type="sibTrans" cxnId="{D14A2E81-A5D5-4F77-B18D-B50B263F25AF}">
      <dgm:prSet/>
      <dgm:spPr/>
      <dgm:t>
        <a:bodyPr/>
        <a:lstStyle/>
        <a:p>
          <a:endParaRPr lang="en-US"/>
        </a:p>
      </dgm:t>
    </dgm:pt>
    <dgm:pt modelId="{4BE23587-BF18-47E1-B53F-A506E2DBDDDC}">
      <dgm:prSet phldrT="[Text]"/>
      <dgm:spPr/>
      <dgm:t>
        <a:bodyPr/>
        <a:lstStyle/>
        <a:p>
          <a:r>
            <a:rPr lang="en-US" dirty="0" smtClean="0"/>
            <a:t>C/C++</a:t>
          </a:r>
          <a:endParaRPr lang="en-US" dirty="0"/>
        </a:p>
      </dgm:t>
    </dgm:pt>
    <dgm:pt modelId="{AE110CF7-280D-4A15-9432-15E93C1D0F3B}" type="parTrans" cxnId="{B1B2D082-5DDE-4606-80EE-04C69AF51A67}">
      <dgm:prSet/>
      <dgm:spPr/>
      <dgm:t>
        <a:bodyPr/>
        <a:lstStyle/>
        <a:p>
          <a:endParaRPr lang="en-US"/>
        </a:p>
      </dgm:t>
    </dgm:pt>
    <dgm:pt modelId="{7B6D276C-ED77-4CAD-8844-72179ADB3F7E}" type="sibTrans" cxnId="{B1B2D082-5DDE-4606-80EE-04C69AF51A67}">
      <dgm:prSet/>
      <dgm:spPr/>
      <dgm:t>
        <a:bodyPr/>
        <a:lstStyle/>
        <a:p>
          <a:endParaRPr lang="en-US"/>
        </a:p>
      </dgm:t>
    </dgm:pt>
    <dgm:pt modelId="{F16FB16E-0D23-4C04-88AD-9F29ACB4EA5B}">
      <dgm:prSet phldrT="[Text]"/>
      <dgm:spPr/>
      <dgm:t>
        <a:bodyPr/>
        <a:lstStyle/>
        <a:p>
          <a:r>
            <a:rPr lang="en-US" dirty="0" smtClean="0"/>
            <a:t>.NET</a:t>
          </a:r>
          <a:endParaRPr lang="en-US" dirty="0"/>
        </a:p>
      </dgm:t>
    </dgm:pt>
    <dgm:pt modelId="{FAB02FCB-96B4-4F88-AF15-AC138074C1A3}" type="parTrans" cxnId="{7A9A5D84-41DC-4EB9-8751-1C72196C285D}">
      <dgm:prSet/>
      <dgm:spPr/>
      <dgm:t>
        <a:bodyPr/>
        <a:lstStyle/>
        <a:p>
          <a:endParaRPr lang="en-US"/>
        </a:p>
      </dgm:t>
    </dgm:pt>
    <dgm:pt modelId="{DC02768A-3E5B-486C-AC13-2CA793C4056B}" type="sibTrans" cxnId="{7A9A5D84-41DC-4EB9-8751-1C72196C285D}">
      <dgm:prSet/>
      <dgm:spPr/>
      <dgm:t>
        <a:bodyPr/>
        <a:lstStyle/>
        <a:p>
          <a:endParaRPr lang="en-US"/>
        </a:p>
      </dgm:t>
    </dgm:pt>
    <dgm:pt modelId="{4DC027FD-8C51-46D5-B496-597614E96E8D}">
      <dgm:prSet phldrT="[Text]"/>
      <dgm:spPr/>
      <dgm:t>
        <a:bodyPr/>
        <a:lstStyle/>
        <a:p>
          <a:r>
            <a:rPr lang="en-US" dirty="0" err="1" smtClean="0"/>
            <a:t>OCaml</a:t>
          </a:r>
          <a:endParaRPr lang="en-US" dirty="0"/>
        </a:p>
      </dgm:t>
    </dgm:pt>
    <dgm:pt modelId="{5609854C-A4E6-46EB-AF7B-08B33ECC8005}" type="parTrans" cxnId="{CA50539E-2E48-4518-ABB8-F1E8B7E157CC}">
      <dgm:prSet/>
      <dgm:spPr/>
      <dgm:t>
        <a:bodyPr/>
        <a:lstStyle/>
        <a:p>
          <a:endParaRPr lang="en-US"/>
        </a:p>
      </dgm:t>
    </dgm:pt>
    <dgm:pt modelId="{941ACAEF-45EF-43AB-8C41-7102706F7CC0}" type="sibTrans" cxnId="{CA50539E-2E48-4518-ABB8-F1E8B7E157CC}">
      <dgm:prSet/>
      <dgm:spPr/>
      <dgm:t>
        <a:bodyPr/>
        <a:lstStyle/>
        <a:p>
          <a:endParaRPr lang="en-US"/>
        </a:p>
      </dgm:t>
    </dgm:pt>
    <dgm:pt modelId="{77EB5038-F5EC-4F96-9D5E-C6A83E1598AF}" type="pres">
      <dgm:prSet presAssocID="{C1A8F207-1092-4556-8209-56867C989A3A}" presName="cycle" presStyleCnt="0">
        <dgm:presLayoutVars>
          <dgm:chMax val="1"/>
          <dgm:dir/>
          <dgm:animLvl val="ctr"/>
          <dgm:resizeHandles val="exact"/>
        </dgm:presLayoutVars>
      </dgm:prSet>
      <dgm:spPr/>
      <dgm:t>
        <a:bodyPr/>
        <a:lstStyle/>
        <a:p>
          <a:endParaRPr lang="en-US"/>
        </a:p>
      </dgm:t>
    </dgm:pt>
    <dgm:pt modelId="{3A6B0980-9756-4B2A-938B-D7872034D7EB}" type="pres">
      <dgm:prSet presAssocID="{E92739AC-F107-4BAE-A129-3014333089C8}" presName="centerShape" presStyleLbl="node0" presStyleIdx="0" presStyleCnt="1" custScaleX="86854" custScaleY="85750"/>
      <dgm:spPr/>
      <dgm:t>
        <a:bodyPr/>
        <a:lstStyle/>
        <a:p>
          <a:endParaRPr lang="en-US"/>
        </a:p>
      </dgm:t>
    </dgm:pt>
    <dgm:pt modelId="{4791977B-3D60-45CE-A267-EB0E534B83F4}" type="pres">
      <dgm:prSet presAssocID="{B673F427-DDA0-488B-BCD1-AB03C1C6BBF1}" presName="parTrans" presStyleLbl="bgSibTrans2D1" presStyleIdx="0" presStyleCnt="4"/>
      <dgm:spPr/>
      <dgm:t>
        <a:bodyPr/>
        <a:lstStyle/>
        <a:p>
          <a:endParaRPr lang="en-US"/>
        </a:p>
      </dgm:t>
    </dgm:pt>
    <dgm:pt modelId="{75B58844-1A6B-4178-B654-1BDC9729BEDA}" type="pres">
      <dgm:prSet presAssocID="{6B6B3B46-C0CC-4BB5-95C2-FEB1FB52B1E5}" presName="node" presStyleLbl="node1" presStyleIdx="0" presStyleCnt="4">
        <dgm:presLayoutVars>
          <dgm:bulletEnabled val="1"/>
        </dgm:presLayoutVars>
      </dgm:prSet>
      <dgm:spPr/>
      <dgm:t>
        <a:bodyPr/>
        <a:lstStyle/>
        <a:p>
          <a:endParaRPr lang="en-US"/>
        </a:p>
      </dgm:t>
    </dgm:pt>
    <dgm:pt modelId="{37DAC68F-24B1-4F47-B42F-F4B9F50132B0}" type="pres">
      <dgm:prSet presAssocID="{AE110CF7-280D-4A15-9432-15E93C1D0F3B}" presName="parTrans" presStyleLbl="bgSibTrans2D1" presStyleIdx="1" presStyleCnt="4"/>
      <dgm:spPr/>
      <dgm:t>
        <a:bodyPr/>
        <a:lstStyle/>
        <a:p>
          <a:endParaRPr lang="en-US"/>
        </a:p>
      </dgm:t>
    </dgm:pt>
    <dgm:pt modelId="{8034B1A8-9228-48E4-AC62-0BA38AAD0108}" type="pres">
      <dgm:prSet presAssocID="{4BE23587-BF18-47E1-B53F-A506E2DBDDDC}" presName="node" presStyleLbl="node1" presStyleIdx="1" presStyleCnt="4">
        <dgm:presLayoutVars>
          <dgm:bulletEnabled val="1"/>
        </dgm:presLayoutVars>
      </dgm:prSet>
      <dgm:spPr/>
      <dgm:t>
        <a:bodyPr/>
        <a:lstStyle/>
        <a:p>
          <a:endParaRPr lang="en-US"/>
        </a:p>
      </dgm:t>
    </dgm:pt>
    <dgm:pt modelId="{4245A790-3F38-49C0-A396-70842A9BABC0}" type="pres">
      <dgm:prSet presAssocID="{FAB02FCB-96B4-4F88-AF15-AC138074C1A3}" presName="parTrans" presStyleLbl="bgSibTrans2D1" presStyleIdx="2" presStyleCnt="4"/>
      <dgm:spPr/>
      <dgm:t>
        <a:bodyPr/>
        <a:lstStyle/>
        <a:p>
          <a:endParaRPr lang="en-US"/>
        </a:p>
      </dgm:t>
    </dgm:pt>
    <dgm:pt modelId="{856B82B9-8B72-4709-AD97-A7D3F98FA0ED}" type="pres">
      <dgm:prSet presAssocID="{F16FB16E-0D23-4C04-88AD-9F29ACB4EA5B}" presName="node" presStyleLbl="node1" presStyleIdx="2" presStyleCnt="4">
        <dgm:presLayoutVars>
          <dgm:bulletEnabled val="1"/>
        </dgm:presLayoutVars>
      </dgm:prSet>
      <dgm:spPr/>
      <dgm:t>
        <a:bodyPr/>
        <a:lstStyle/>
        <a:p>
          <a:endParaRPr lang="en-US"/>
        </a:p>
      </dgm:t>
    </dgm:pt>
    <dgm:pt modelId="{D9921DBB-414C-4209-91BF-C2CA9E8042AE}" type="pres">
      <dgm:prSet presAssocID="{5609854C-A4E6-46EB-AF7B-08B33ECC8005}" presName="parTrans" presStyleLbl="bgSibTrans2D1" presStyleIdx="3" presStyleCnt="4"/>
      <dgm:spPr/>
      <dgm:t>
        <a:bodyPr/>
        <a:lstStyle/>
        <a:p>
          <a:endParaRPr lang="en-US"/>
        </a:p>
      </dgm:t>
    </dgm:pt>
    <dgm:pt modelId="{0499D169-5D19-44F2-8B82-65543C2432CE}" type="pres">
      <dgm:prSet presAssocID="{4DC027FD-8C51-46D5-B496-597614E96E8D}" presName="node" presStyleLbl="node1" presStyleIdx="3" presStyleCnt="4">
        <dgm:presLayoutVars>
          <dgm:bulletEnabled val="1"/>
        </dgm:presLayoutVars>
      </dgm:prSet>
      <dgm:spPr/>
      <dgm:t>
        <a:bodyPr/>
        <a:lstStyle/>
        <a:p>
          <a:endParaRPr lang="en-US"/>
        </a:p>
      </dgm:t>
    </dgm:pt>
  </dgm:ptLst>
  <dgm:cxnLst>
    <dgm:cxn modelId="{18FD21C1-1A00-4149-81BB-14460F57CBA8}" type="presOf" srcId="{4DC027FD-8C51-46D5-B496-597614E96E8D}" destId="{0499D169-5D19-44F2-8B82-65543C2432CE}" srcOrd="0" destOrd="0" presId="urn:microsoft.com/office/officeart/2005/8/layout/radial4"/>
    <dgm:cxn modelId="{27980A22-A2D7-4715-8339-4DA3E55FE493}" type="presOf" srcId="{B673F427-DDA0-488B-BCD1-AB03C1C6BBF1}" destId="{4791977B-3D60-45CE-A267-EB0E534B83F4}" srcOrd="0" destOrd="0" presId="urn:microsoft.com/office/officeart/2005/8/layout/radial4"/>
    <dgm:cxn modelId="{413E9494-FB7E-4CC0-BE43-4B39F9530E27}" type="presOf" srcId="{5609854C-A4E6-46EB-AF7B-08B33ECC8005}" destId="{D9921DBB-414C-4209-91BF-C2CA9E8042AE}" srcOrd="0" destOrd="0" presId="urn:microsoft.com/office/officeart/2005/8/layout/radial4"/>
    <dgm:cxn modelId="{61B40BDB-314C-4A5D-B264-24CDA96EEA28}" type="presOf" srcId="{AE110CF7-280D-4A15-9432-15E93C1D0F3B}" destId="{37DAC68F-24B1-4F47-B42F-F4B9F50132B0}" srcOrd="0" destOrd="0" presId="urn:microsoft.com/office/officeart/2005/8/layout/radial4"/>
    <dgm:cxn modelId="{E3F252D3-965C-4289-801E-69E5486008D6}" type="presOf" srcId="{E92739AC-F107-4BAE-A129-3014333089C8}" destId="{3A6B0980-9756-4B2A-938B-D7872034D7EB}" srcOrd="0" destOrd="0" presId="urn:microsoft.com/office/officeart/2005/8/layout/radial4"/>
    <dgm:cxn modelId="{7A9A5D84-41DC-4EB9-8751-1C72196C285D}" srcId="{E92739AC-F107-4BAE-A129-3014333089C8}" destId="{F16FB16E-0D23-4C04-88AD-9F29ACB4EA5B}" srcOrd="2" destOrd="0" parTransId="{FAB02FCB-96B4-4F88-AF15-AC138074C1A3}" sibTransId="{DC02768A-3E5B-486C-AC13-2CA793C4056B}"/>
    <dgm:cxn modelId="{562EC50B-CB00-4458-A4B7-137194F402BE}" srcId="{C1A8F207-1092-4556-8209-56867C989A3A}" destId="{E92739AC-F107-4BAE-A129-3014333089C8}" srcOrd="0" destOrd="0" parTransId="{5E4D493F-E895-4119-86FA-5520BCC01F66}" sibTransId="{8FF1CE41-0A1B-4EC7-9987-EDBB6E5F8C0D}"/>
    <dgm:cxn modelId="{939BE4B4-7F63-49C5-9705-9DD4A65D0417}" type="presOf" srcId="{FAB02FCB-96B4-4F88-AF15-AC138074C1A3}" destId="{4245A790-3F38-49C0-A396-70842A9BABC0}" srcOrd="0" destOrd="0" presId="urn:microsoft.com/office/officeart/2005/8/layout/radial4"/>
    <dgm:cxn modelId="{CA50539E-2E48-4518-ABB8-F1E8B7E157CC}" srcId="{E92739AC-F107-4BAE-A129-3014333089C8}" destId="{4DC027FD-8C51-46D5-B496-597614E96E8D}" srcOrd="3" destOrd="0" parTransId="{5609854C-A4E6-46EB-AF7B-08B33ECC8005}" sibTransId="{941ACAEF-45EF-43AB-8C41-7102706F7CC0}"/>
    <dgm:cxn modelId="{499EC7FB-28B8-4229-B74F-8D944C5EAE6D}" type="presOf" srcId="{C1A8F207-1092-4556-8209-56867C989A3A}" destId="{77EB5038-F5EC-4F96-9D5E-C6A83E1598AF}" srcOrd="0" destOrd="0" presId="urn:microsoft.com/office/officeart/2005/8/layout/radial4"/>
    <dgm:cxn modelId="{9E16A5F6-959E-4412-B23F-197BFAA801C5}" type="presOf" srcId="{4BE23587-BF18-47E1-B53F-A506E2DBDDDC}" destId="{8034B1A8-9228-48E4-AC62-0BA38AAD0108}" srcOrd="0" destOrd="0" presId="urn:microsoft.com/office/officeart/2005/8/layout/radial4"/>
    <dgm:cxn modelId="{2D094266-750F-4B62-9B20-242D1F6DFE3E}" type="presOf" srcId="{F16FB16E-0D23-4C04-88AD-9F29ACB4EA5B}" destId="{856B82B9-8B72-4709-AD97-A7D3F98FA0ED}" srcOrd="0" destOrd="0" presId="urn:microsoft.com/office/officeart/2005/8/layout/radial4"/>
    <dgm:cxn modelId="{D14A2E81-A5D5-4F77-B18D-B50B263F25AF}" srcId="{E92739AC-F107-4BAE-A129-3014333089C8}" destId="{6B6B3B46-C0CC-4BB5-95C2-FEB1FB52B1E5}" srcOrd="0" destOrd="0" parTransId="{B673F427-DDA0-488B-BCD1-AB03C1C6BBF1}" sibTransId="{F94C3F2F-DB76-4BF0-9C91-0E290658E5A5}"/>
    <dgm:cxn modelId="{FA955DFE-F401-4308-9B87-47AC9931ABA9}" type="presOf" srcId="{6B6B3B46-C0CC-4BB5-95C2-FEB1FB52B1E5}" destId="{75B58844-1A6B-4178-B654-1BDC9729BEDA}" srcOrd="0" destOrd="0" presId="urn:microsoft.com/office/officeart/2005/8/layout/radial4"/>
    <dgm:cxn modelId="{B1B2D082-5DDE-4606-80EE-04C69AF51A67}" srcId="{E92739AC-F107-4BAE-A129-3014333089C8}" destId="{4BE23587-BF18-47E1-B53F-A506E2DBDDDC}" srcOrd="1" destOrd="0" parTransId="{AE110CF7-280D-4A15-9432-15E93C1D0F3B}" sibTransId="{7B6D276C-ED77-4CAD-8844-72179ADB3F7E}"/>
    <dgm:cxn modelId="{B6E15933-4215-41EC-B204-1D342CB8AB74}" type="presParOf" srcId="{77EB5038-F5EC-4F96-9D5E-C6A83E1598AF}" destId="{3A6B0980-9756-4B2A-938B-D7872034D7EB}" srcOrd="0" destOrd="0" presId="urn:microsoft.com/office/officeart/2005/8/layout/radial4"/>
    <dgm:cxn modelId="{81BD416E-3373-4E2B-A540-44F0B2C43C8A}" type="presParOf" srcId="{77EB5038-F5EC-4F96-9D5E-C6A83E1598AF}" destId="{4791977B-3D60-45CE-A267-EB0E534B83F4}" srcOrd="1" destOrd="0" presId="urn:microsoft.com/office/officeart/2005/8/layout/radial4"/>
    <dgm:cxn modelId="{C95A86B9-1549-4318-9E60-805F562E856E}" type="presParOf" srcId="{77EB5038-F5EC-4F96-9D5E-C6A83E1598AF}" destId="{75B58844-1A6B-4178-B654-1BDC9729BEDA}" srcOrd="2" destOrd="0" presId="urn:microsoft.com/office/officeart/2005/8/layout/radial4"/>
    <dgm:cxn modelId="{C5F54B1C-D6CE-4693-BA2D-C4083A5ADA23}" type="presParOf" srcId="{77EB5038-F5EC-4F96-9D5E-C6A83E1598AF}" destId="{37DAC68F-24B1-4F47-B42F-F4B9F50132B0}" srcOrd="3" destOrd="0" presId="urn:microsoft.com/office/officeart/2005/8/layout/radial4"/>
    <dgm:cxn modelId="{77FC5751-D17A-4EC1-BF6B-9A47D4D5E492}" type="presParOf" srcId="{77EB5038-F5EC-4F96-9D5E-C6A83E1598AF}" destId="{8034B1A8-9228-48E4-AC62-0BA38AAD0108}" srcOrd="4" destOrd="0" presId="urn:microsoft.com/office/officeart/2005/8/layout/radial4"/>
    <dgm:cxn modelId="{0F74CE38-4564-4B6C-B7B0-6D3099D9316D}" type="presParOf" srcId="{77EB5038-F5EC-4F96-9D5E-C6A83E1598AF}" destId="{4245A790-3F38-49C0-A396-70842A9BABC0}" srcOrd="5" destOrd="0" presId="urn:microsoft.com/office/officeart/2005/8/layout/radial4"/>
    <dgm:cxn modelId="{B7CF0684-D46E-41C3-85A8-DA2FA508BC21}" type="presParOf" srcId="{77EB5038-F5EC-4F96-9D5E-C6A83E1598AF}" destId="{856B82B9-8B72-4709-AD97-A7D3F98FA0ED}" srcOrd="6" destOrd="0" presId="urn:microsoft.com/office/officeart/2005/8/layout/radial4"/>
    <dgm:cxn modelId="{03885B34-54E6-4FC8-9B44-B3E89AA99A10}" type="presParOf" srcId="{77EB5038-F5EC-4F96-9D5E-C6A83E1598AF}" destId="{D9921DBB-414C-4209-91BF-C2CA9E8042AE}" srcOrd="7" destOrd="0" presId="urn:microsoft.com/office/officeart/2005/8/layout/radial4"/>
    <dgm:cxn modelId="{0C9B3D89-5FD4-4D29-9B31-970252CADA9A}" type="presParOf" srcId="{77EB5038-F5EC-4F96-9D5E-C6A83E1598AF}" destId="{0499D169-5D19-44F2-8B82-65543C2432CE}" srcOrd="8" destOrd="0" presId="urn:microsoft.com/office/officeart/2005/8/layout/radial4"/>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22A6D12-42AE-4E4C-A72E-5A0E348E4A1C}" type="doc">
      <dgm:prSet loTypeId="urn:microsoft.com/office/officeart/2005/8/layout/vList5" loCatId="list" qsTypeId="urn:microsoft.com/office/officeart/2005/8/quickstyle/simple5" qsCatId="simple" csTypeId="urn:microsoft.com/office/officeart/2005/8/colors/colorful2" csCatId="colorful" phldr="1"/>
      <dgm:spPr/>
      <dgm:t>
        <a:bodyPr/>
        <a:lstStyle/>
        <a:p>
          <a:endParaRPr lang="en-US"/>
        </a:p>
      </dgm:t>
    </dgm:pt>
    <dgm:pt modelId="{1D5FE7A9-EE4F-47AC-88F0-928F2AC31591}">
      <dgm:prSet/>
      <dgm:spPr/>
      <dgm:t>
        <a:bodyPr/>
        <a:lstStyle/>
        <a:p>
          <a:pPr rtl="0"/>
          <a:r>
            <a:rPr lang="en-US" dirty="0" smtClean="0"/>
            <a:t>Heuristic quantifier instantiation</a:t>
          </a:r>
          <a:endParaRPr lang="en-US" dirty="0"/>
        </a:p>
      </dgm:t>
    </dgm:pt>
    <dgm:pt modelId="{F83E7231-79A8-4F5F-9E80-6F6110DC77C7}" type="parTrans" cxnId="{16B4F643-B671-4BD8-B20B-12849B75329F}">
      <dgm:prSet/>
      <dgm:spPr/>
      <dgm:t>
        <a:bodyPr/>
        <a:lstStyle/>
        <a:p>
          <a:endParaRPr lang="en-US"/>
        </a:p>
      </dgm:t>
    </dgm:pt>
    <dgm:pt modelId="{C43C8184-D1A0-4C82-A9FE-D841D58179F3}" type="sibTrans" cxnId="{16B4F643-B671-4BD8-B20B-12849B75329F}">
      <dgm:prSet/>
      <dgm:spPr/>
      <dgm:t>
        <a:bodyPr/>
        <a:lstStyle/>
        <a:p>
          <a:endParaRPr lang="en-US"/>
        </a:p>
      </dgm:t>
    </dgm:pt>
    <dgm:pt modelId="{5A392EA8-FA47-4C5A-8565-4082EAC8B841}">
      <dgm:prSet/>
      <dgm:spPr/>
      <dgm:t>
        <a:bodyPr/>
        <a:lstStyle/>
        <a:p>
          <a:pPr rtl="0"/>
          <a:r>
            <a:rPr lang="en-US" dirty="0" smtClean="0"/>
            <a:t>Combining SMT with Saturation </a:t>
          </a:r>
          <a:r>
            <a:rPr lang="en-US" dirty="0" err="1" smtClean="0"/>
            <a:t>provers</a:t>
          </a:r>
          <a:endParaRPr lang="en-US" dirty="0"/>
        </a:p>
      </dgm:t>
    </dgm:pt>
    <dgm:pt modelId="{618B3C1B-CAE9-4F9E-9B23-048B880E8818}" type="parTrans" cxnId="{BAFBD07B-71D8-450C-AEFC-8127C963164A}">
      <dgm:prSet/>
      <dgm:spPr/>
      <dgm:t>
        <a:bodyPr/>
        <a:lstStyle/>
        <a:p>
          <a:endParaRPr lang="en-US"/>
        </a:p>
      </dgm:t>
    </dgm:pt>
    <dgm:pt modelId="{C3FE7091-3CD0-481B-A1E2-2745B8474AE8}" type="sibTrans" cxnId="{BAFBD07B-71D8-450C-AEFC-8127C963164A}">
      <dgm:prSet/>
      <dgm:spPr/>
      <dgm:t>
        <a:bodyPr/>
        <a:lstStyle/>
        <a:p>
          <a:endParaRPr lang="en-US"/>
        </a:p>
      </dgm:t>
    </dgm:pt>
    <dgm:pt modelId="{39768F9A-C1B2-492A-BEED-1CEAF41A05CA}">
      <dgm:prSet/>
      <dgm:spPr/>
      <dgm:t>
        <a:bodyPr/>
        <a:lstStyle/>
        <a:p>
          <a:pPr rtl="0"/>
          <a:r>
            <a:rPr lang="en-US" dirty="0" smtClean="0"/>
            <a:t>Complete quantifier instantiation</a:t>
          </a:r>
          <a:endParaRPr lang="en-US" dirty="0"/>
        </a:p>
      </dgm:t>
    </dgm:pt>
    <dgm:pt modelId="{6257E348-8887-48A7-BAA5-F84BF9EC7A93}" type="parTrans" cxnId="{F7A0DBA9-16C6-4FB4-B4D7-63FD948BFB13}">
      <dgm:prSet/>
      <dgm:spPr/>
      <dgm:t>
        <a:bodyPr/>
        <a:lstStyle/>
        <a:p>
          <a:endParaRPr lang="en-US"/>
        </a:p>
      </dgm:t>
    </dgm:pt>
    <dgm:pt modelId="{18A0AF87-02E3-403A-9248-8145F15B1990}" type="sibTrans" cxnId="{F7A0DBA9-16C6-4FB4-B4D7-63FD948BFB13}">
      <dgm:prSet/>
      <dgm:spPr/>
      <dgm:t>
        <a:bodyPr/>
        <a:lstStyle/>
        <a:p>
          <a:endParaRPr lang="en-US"/>
        </a:p>
      </dgm:t>
    </dgm:pt>
    <dgm:pt modelId="{1822D0C4-0A26-4377-9C47-02B1A676C6E5}">
      <dgm:prSet/>
      <dgm:spPr/>
      <dgm:t>
        <a:bodyPr/>
        <a:lstStyle/>
        <a:p>
          <a:pPr rtl="0"/>
          <a:r>
            <a:rPr lang="en-US" dirty="0" smtClean="0"/>
            <a:t>Decidable fragments</a:t>
          </a:r>
          <a:endParaRPr lang="en-US" dirty="0"/>
        </a:p>
      </dgm:t>
    </dgm:pt>
    <dgm:pt modelId="{767F8962-260A-425D-B823-2D0BCD7D5B47}" type="parTrans" cxnId="{3C687817-178F-4810-92AC-08B66CB59F4B}">
      <dgm:prSet/>
      <dgm:spPr/>
      <dgm:t>
        <a:bodyPr/>
        <a:lstStyle/>
        <a:p>
          <a:endParaRPr lang="en-US"/>
        </a:p>
      </dgm:t>
    </dgm:pt>
    <dgm:pt modelId="{8BA016C2-8C43-4681-8406-4D684F91DEBA}" type="sibTrans" cxnId="{3C687817-178F-4810-92AC-08B66CB59F4B}">
      <dgm:prSet/>
      <dgm:spPr/>
      <dgm:t>
        <a:bodyPr/>
        <a:lstStyle/>
        <a:p>
          <a:endParaRPr lang="en-US"/>
        </a:p>
      </dgm:t>
    </dgm:pt>
    <dgm:pt modelId="{1097DEA9-CB6E-4FA9-B6C6-3484716CAEF7}">
      <dgm:prSet/>
      <dgm:spPr/>
      <dgm:t>
        <a:bodyPr/>
        <a:lstStyle/>
        <a:p>
          <a:pPr rtl="0"/>
          <a:r>
            <a:rPr lang="en-US" dirty="0" smtClean="0"/>
            <a:t>Model based quantifier instantiation</a:t>
          </a:r>
          <a:endParaRPr lang="en-US" dirty="0"/>
        </a:p>
      </dgm:t>
    </dgm:pt>
    <dgm:pt modelId="{E0369E63-DFA5-4D48-B28D-E48E556CE902}" type="parTrans" cxnId="{B7B825E8-91F1-4328-9E6D-8AF7859E15D7}">
      <dgm:prSet/>
      <dgm:spPr/>
      <dgm:t>
        <a:bodyPr/>
        <a:lstStyle/>
        <a:p>
          <a:endParaRPr lang="en-US"/>
        </a:p>
      </dgm:t>
    </dgm:pt>
    <dgm:pt modelId="{BBCEC0F1-08CA-43CD-B455-D7E1C3967593}" type="sibTrans" cxnId="{B7B825E8-91F1-4328-9E6D-8AF7859E15D7}">
      <dgm:prSet/>
      <dgm:spPr/>
      <dgm:t>
        <a:bodyPr/>
        <a:lstStyle/>
        <a:p>
          <a:endParaRPr lang="en-US"/>
        </a:p>
      </dgm:t>
    </dgm:pt>
    <dgm:pt modelId="{D9A3EBC3-9180-4068-BFE9-97D6A7B48D9F}" type="pres">
      <dgm:prSet presAssocID="{722A6D12-42AE-4E4C-A72E-5A0E348E4A1C}" presName="Name0" presStyleCnt="0">
        <dgm:presLayoutVars>
          <dgm:dir/>
          <dgm:animLvl val="lvl"/>
          <dgm:resizeHandles val="exact"/>
        </dgm:presLayoutVars>
      </dgm:prSet>
      <dgm:spPr/>
      <dgm:t>
        <a:bodyPr/>
        <a:lstStyle/>
        <a:p>
          <a:endParaRPr lang="en-US"/>
        </a:p>
      </dgm:t>
    </dgm:pt>
    <dgm:pt modelId="{A986E606-DB17-4AE3-8A66-879BDFEE4E65}" type="pres">
      <dgm:prSet presAssocID="{1D5FE7A9-EE4F-47AC-88F0-928F2AC31591}" presName="linNode" presStyleCnt="0"/>
      <dgm:spPr/>
    </dgm:pt>
    <dgm:pt modelId="{52A4F95F-F1AB-4105-9DEE-78179B78A81B}" type="pres">
      <dgm:prSet presAssocID="{1D5FE7A9-EE4F-47AC-88F0-928F2AC31591}" presName="parentText" presStyleLbl="node1" presStyleIdx="0" presStyleCnt="5" custScaleX="191697">
        <dgm:presLayoutVars>
          <dgm:chMax val="1"/>
          <dgm:bulletEnabled val="1"/>
        </dgm:presLayoutVars>
      </dgm:prSet>
      <dgm:spPr/>
      <dgm:t>
        <a:bodyPr/>
        <a:lstStyle/>
        <a:p>
          <a:endParaRPr lang="en-US"/>
        </a:p>
      </dgm:t>
    </dgm:pt>
    <dgm:pt modelId="{19581284-BC35-491B-BA1D-59BEEE20AE27}" type="pres">
      <dgm:prSet presAssocID="{C43C8184-D1A0-4C82-A9FE-D841D58179F3}" presName="sp" presStyleCnt="0"/>
      <dgm:spPr/>
    </dgm:pt>
    <dgm:pt modelId="{F45D1C90-4FC4-4C92-9422-ADFD38047747}" type="pres">
      <dgm:prSet presAssocID="{5A392EA8-FA47-4C5A-8565-4082EAC8B841}" presName="linNode" presStyleCnt="0"/>
      <dgm:spPr/>
    </dgm:pt>
    <dgm:pt modelId="{EA10E22E-D9E7-4493-B666-635671DEC2D3}" type="pres">
      <dgm:prSet presAssocID="{5A392EA8-FA47-4C5A-8565-4082EAC8B841}" presName="parentText" presStyleLbl="node1" presStyleIdx="1" presStyleCnt="5" custScaleX="191697">
        <dgm:presLayoutVars>
          <dgm:chMax val="1"/>
          <dgm:bulletEnabled val="1"/>
        </dgm:presLayoutVars>
      </dgm:prSet>
      <dgm:spPr/>
      <dgm:t>
        <a:bodyPr/>
        <a:lstStyle/>
        <a:p>
          <a:endParaRPr lang="en-US"/>
        </a:p>
      </dgm:t>
    </dgm:pt>
    <dgm:pt modelId="{7100E527-7012-49F8-B886-BB4393245A95}" type="pres">
      <dgm:prSet presAssocID="{C3FE7091-3CD0-481B-A1E2-2745B8474AE8}" presName="sp" presStyleCnt="0"/>
      <dgm:spPr/>
    </dgm:pt>
    <dgm:pt modelId="{BD69EC8D-32F0-483E-B589-687D9C0EBEE9}" type="pres">
      <dgm:prSet presAssocID="{39768F9A-C1B2-492A-BEED-1CEAF41A05CA}" presName="linNode" presStyleCnt="0"/>
      <dgm:spPr/>
    </dgm:pt>
    <dgm:pt modelId="{F4F7A9AC-E7F4-4B3B-8466-97CBC798AA54}" type="pres">
      <dgm:prSet presAssocID="{39768F9A-C1B2-492A-BEED-1CEAF41A05CA}" presName="parentText" presStyleLbl="node1" presStyleIdx="2" presStyleCnt="5" custScaleX="191697">
        <dgm:presLayoutVars>
          <dgm:chMax val="1"/>
          <dgm:bulletEnabled val="1"/>
        </dgm:presLayoutVars>
      </dgm:prSet>
      <dgm:spPr/>
      <dgm:t>
        <a:bodyPr/>
        <a:lstStyle/>
        <a:p>
          <a:endParaRPr lang="en-US"/>
        </a:p>
      </dgm:t>
    </dgm:pt>
    <dgm:pt modelId="{997D7B69-7FE4-4C90-8B31-8165FA5048A6}" type="pres">
      <dgm:prSet presAssocID="{18A0AF87-02E3-403A-9248-8145F15B1990}" presName="sp" presStyleCnt="0"/>
      <dgm:spPr/>
    </dgm:pt>
    <dgm:pt modelId="{A7F4ED8B-7333-4C75-B634-D08AB3B8810B}" type="pres">
      <dgm:prSet presAssocID="{1822D0C4-0A26-4377-9C47-02B1A676C6E5}" presName="linNode" presStyleCnt="0"/>
      <dgm:spPr/>
    </dgm:pt>
    <dgm:pt modelId="{2404C232-44CA-4E4A-8F81-38E47494FB8B}" type="pres">
      <dgm:prSet presAssocID="{1822D0C4-0A26-4377-9C47-02B1A676C6E5}" presName="parentText" presStyleLbl="node1" presStyleIdx="3" presStyleCnt="5" custScaleX="191697">
        <dgm:presLayoutVars>
          <dgm:chMax val="1"/>
          <dgm:bulletEnabled val="1"/>
        </dgm:presLayoutVars>
      </dgm:prSet>
      <dgm:spPr/>
      <dgm:t>
        <a:bodyPr/>
        <a:lstStyle/>
        <a:p>
          <a:endParaRPr lang="en-US"/>
        </a:p>
      </dgm:t>
    </dgm:pt>
    <dgm:pt modelId="{076BD827-A810-4A7A-BF6B-39AEC3F630D8}" type="pres">
      <dgm:prSet presAssocID="{8BA016C2-8C43-4681-8406-4D684F91DEBA}" presName="sp" presStyleCnt="0"/>
      <dgm:spPr/>
    </dgm:pt>
    <dgm:pt modelId="{0B0D541F-171F-4CC7-8BA8-D3A5F736D4BE}" type="pres">
      <dgm:prSet presAssocID="{1097DEA9-CB6E-4FA9-B6C6-3484716CAEF7}" presName="linNode" presStyleCnt="0"/>
      <dgm:spPr/>
    </dgm:pt>
    <dgm:pt modelId="{FFB73037-AE30-4504-95CC-EF56331D7CE8}" type="pres">
      <dgm:prSet presAssocID="{1097DEA9-CB6E-4FA9-B6C6-3484716CAEF7}" presName="parentText" presStyleLbl="node1" presStyleIdx="4" presStyleCnt="5" custScaleX="191697">
        <dgm:presLayoutVars>
          <dgm:chMax val="1"/>
          <dgm:bulletEnabled val="1"/>
        </dgm:presLayoutVars>
      </dgm:prSet>
      <dgm:spPr/>
      <dgm:t>
        <a:bodyPr/>
        <a:lstStyle/>
        <a:p>
          <a:endParaRPr lang="en-US"/>
        </a:p>
      </dgm:t>
    </dgm:pt>
  </dgm:ptLst>
  <dgm:cxnLst>
    <dgm:cxn modelId="{F92520E7-E588-4325-8412-C0AE7BD6E9A7}" type="presOf" srcId="{5A392EA8-FA47-4C5A-8565-4082EAC8B841}" destId="{EA10E22E-D9E7-4493-B666-635671DEC2D3}" srcOrd="0" destOrd="0" presId="urn:microsoft.com/office/officeart/2005/8/layout/vList5"/>
    <dgm:cxn modelId="{148BC334-D28D-4D1B-B492-ACB9217611C7}" type="presOf" srcId="{1D5FE7A9-EE4F-47AC-88F0-928F2AC31591}" destId="{52A4F95F-F1AB-4105-9DEE-78179B78A81B}" srcOrd="0" destOrd="0" presId="urn:microsoft.com/office/officeart/2005/8/layout/vList5"/>
    <dgm:cxn modelId="{3C687817-178F-4810-92AC-08B66CB59F4B}" srcId="{722A6D12-42AE-4E4C-A72E-5A0E348E4A1C}" destId="{1822D0C4-0A26-4377-9C47-02B1A676C6E5}" srcOrd="3" destOrd="0" parTransId="{767F8962-260A-425D-B823-2D0BCD7D5B47}" sibTransId="{8BA016C2-8C43-4681-8406-4D684F91DEBA}"/>
    <dgm:cxn modelId="{2A369081-9444-4A90-8DAF-E7A4D9CECAB5}" type="presOf" srcId="{1097DEA9-CB6E-4FA9-B6C6-3484716CAEF7}" destId="{FFB73037-AE30-4504-95CC-EF56331D7CE8}" srcOrd="0" destOrd="0" presId="urn:microsoft.com/office/officeart/2005/8/layout/vList5"/>
    <dgm:cxn modelId="{4F3242C9-38A1-4F30-940E-5F6D20DE4C9C}" type="presOf" srcId="{722A6D12-42AE-4E4C-A72E-5A0E348E4A1C}" destId="{D9A3EBC3-9180-4068-BFE9-97D6A7B48D9F}" srcOrd="0" destOrd="0" presId="urn:microsoft.com/office/officeart/2005/8/layout/vList5"/>
    <dgm:cxn modelId="{F7A0DBA9-16C6-4FB4-B4D7-63FD948BFB13}" srcId="{722A6D12-42AE-4E4C-A72E-5A0E348E4A1C}" destId="{39768F9A-C1B2-492A-BEED-1CEAF41A05CA}" srcOrd="2" destOrd="0" parTransId="{6257E348-8887-48A7-BAA5-F84BF9EC7A93}" sibTransId="{18A0AF87-02E3-403A-9248-8145F15B1990}"/>
    <dgm:cxn modelId="{B7B825E8-91F1-4328-9E6D-8AF7859E15D7}" srcId="{722A6D12-42AE-4E4C-A72E-5A0E348E4A1C}" destId="{1097DEA9-CB6E-4FA9-B6C6-3484716CAEF7}" srcOrd="4" destOrd="0" parTransId="{E0369E63-DFA5-4D48-B28D-E48E556CE902}" sibTransId="{BBCEC0F1-08CA-43CD-B455-D7E1C3967593}"/>
    <dgm:cxn modelId="{16B4F643-B671-4BD8-B20B-12849B75329F}" srcId="{722A6D12-42AE-4E4C-A72E-5A0E348E4A1C}" destId="{1D5FE7A9-EE4F-47AC-88F0-928F2AC31591}" srcOrd="0" destOrd="0" parTransId="{F83E7231-79A8-4F5F-9E80-6F6110DC77C7}" sibTransId="{C43C8184-D1A0-4C82-A9FE-D841D58179F3}"/>
    <dgm:cxn modelId="{BAFBD07B-71D8-450C-AEFC-8127C963164A}" srcId="{722A6D12-42AE-4E4C-A72E-5A0E348E4A1C}" destId="{5A392EA8-FA47-4C5A-8565-4082EAC8B841}" srcOrd="1" destOrd="0" parTransId="{618B3C1B-CAE9-4F9E-9B23-048B880E8818}" sibTransId="{C3FE7091-3CD0-481B-A1E2-2745B8474AE8}"/>
    <dgm:cxn modelId="{B359E03B-39D3-4F90-9583-D154BB3EEFD9}" type="presOf" srcId="{1822D0C4-0A26-4377-9C47-02B1A676C6E5}" destId="{2404C232-44CA-4E4A-8F81-38E47494FB8B}" srcOrd="0" destOrd="0" presId="urn:microsoft.com/office/officeart/2005/8/layout/vList5"/>
    <dgm:cxn modelId="{AAE6BBFE-7996-4B27-9E59-C3A452F56CF9}" type="presOf" srcId="{39768F9A-C1B2-492A-BEED-1CEAF41A05CA}" destId="{F4F7A9AC-E7F4-4B3B-8466-97CBC798AA54}" srcOrd="0" destOrd="0" presId="urn:microsoft.com/office/officeart/2005/8/layout/vList5"/>
    <dgm:cxn modelId="{9C397A3C-635A-4CCD-A32A-18AFDE5BBD1A}" type="presParOf" srcId="{D9A3EBC3-9180-4068-BFE9-97D6A7B48D9F}" destId="{A986E606-DB17-4AE3-8A66-879BDFEE4E65}" srcOrd="0" destOrd="0" presId="urn:microsoft.com/office/officeart/2005/8/layout/vList5"/>
    <dgm:cxn modelId="{7A9CC1CB-1540-47B2-A93A-92935BB97ACC}" type="presParOf" srcId="{A986E606-DB17-4AE3-8A66-879BDFEE4E65}" destId="{52A4F95F-F1AB-4105-9DEE-78179B78A81B}" srcOrd="0" destOrd="0" presId="urn:microsoft.com/office/officeart/2005/8/layout/vList5"/>
    <dgm:cxn modelId="{9B96A781-2BDF-4F1A-B716-417453AD436F}" type="presParOf" srcId="{D9A3EBC3-9180-4068-BFE9-97D6A7B48D9F}" destId="{19581284-BC35-491B-BA1D-59BEEE20AE27}" srcOrd="1" destOrd="0" presId="urn:microsoft.com/office/officeart/2005/8/layout/vList5"/>
    <dgm:cxn modelId="{9272A287-5F3C-424D-B04F-4516621264EC}" type="presParOf" srcId="{D9A3EBC3-9180-4068-BFE9-97D6A7B48D9F}" destId="{F45D1C90-4FC4-4C92-9422-ADFD38047747}" srcOrd="2" destOrd="0" presId="urn:microsoft.com/office/officeart/2005/8/layout/vList5"/>
    <dgm:cxn modelId="{D23F0099-0C4E-48D9-A3F5-A958E56936C3}" type="presParOf" srcId="{F45D1C90-4FC4-4C92-9422-ADFD38047747}" destId="{EA10E22E-D9E7-4493-B666-635671DEC2D3}" srcOrd="0" destOrd="0" presId="urn:microsoft.com/office/officeart/2005/8/layout/vList5"/>
    <dgm:cxn modelId="{D31DB80F-8F2E-4499-864F-64475E509BB8}" type="presParOf" srcId="{D9A3EBC3-9180-4068-BFE9-97D6A7B48D9F}" destId="{7100E527-7012-49F8-B886-BB4393245A95}" srcOrd="3" destOrd="0" presId="urn:microsoft.com/office/officeart/2005/8/layout/vList5"/>
    <dgm:cxn modelId="{C5FE752D-8629-40BA-AB6D-D9BCB4237B02}" type="presParOf" srcId="{D9A3EBC3-9180-4068-BFE9-97D6A7B48D9F}" destId="{BD69EC8D-32F0-483E-B589-687D9C0EBEE9}" srcOrd="4" destOrd="0" presId="urn:microsoft.com/office/officeart/2005/8/layout/vList5"/>
    <dgm:cxn modelId="{FCD05243-100C-4AC4-875A-28F4CF3EB1E9}" type="presParOf" srcId="{BD69EC8D-32F0-483E-B589-687D9C0EBEE9}" destId="{F4F7A9AC-E7F4-4B3B-8466-97CBC798AA54}" srcOrd="0" destOrd="0" presId="urn:microsoft.com/office/officeart/2005/8/layout/vList5"/>
    <dgm:cxn modelId="{DCF6A232-67FF-4248-B004-6706E1FFB344}" type="presParOf" srcId="{D9A3EBC3-9180-4068-BFE9-97D6A7B48D9F}" destId="{997D7B69-7FE4-4C90-8B31-8165FA5048A6}" srcOrd="5" destOrd="0" presId="urn:microsoft.com/office/officeart/2005/8/layout/vList5"/>
    <dgm:cxn modelId="{C70A589E-9396-4113-929D-758266540AFB}" type="presParOf" srcId="{D9A3EBC3-9180-4068-BFE9-97D6A7B48D9F}" destId="{A7F4ED8B-7333-4C75-B634-D08AB3B8810B}" srcOrd="6" destOrd="0" presId="urn:microsoft.com/office/officeart/2005/8/layout/vList5"/>
    <dgm:cxn modelId="{BFF08FBB-23B7-453F-8C6F-C25074A0888F}" type="presParOf" srcId="{A7F4ED8B-7333-4C75-B634-D08AB3B8810B}" destId="{2404C232-44CA-4E4A-8F81-38E47494FB8B}" srcOrd="0" destOrd="0" presId="urn:microsoft.com/office/officeart/2005/8/layout/vList5"/>
    <dgm:cxn modelId="{AC1E83F2-220A-4CFF-AC3E-8E1725EB943A}" type="presParOf" srcId="{D9A3EBC3-9180-4068-BFE9-97D6A7B48D9F}" destId="{076BD827-A810-4A7A-BF6B-39AEC3F630D8}" srcOrd="7" destOrd="0" presId="urn:microsoft.com/office/officeart/2005/8/layout/vList5"/>
    <dgm:cxn modelId="{5BF8634B-8747-45FF-8355-B6CBBE6BF16F}" type="presParOf" srcId="{D9A3EBC3-9180-4068-BFE9-97D6A7B48D9F}" destId="{0B0D541F-171F-4CC7-8BA8-D3A5F736D4BE}" srcOrd="8" destOrd="0" presId="urn:microsoft.com/office/officeart/2005/8/layout/vList5"/>
    <dgm:cxn modelId="{6989D59C-2E72-42E0-B33D-292AD6828EF1}" type="presParOf" srcId="{0B0D541F-171F-4CC7-8BA8-D3A5F736D4BE}" destId="{FFB73037-AE30-4504-95CC-EF56331D7CE8}" srcOrd="0"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0A728FD-DA1C-4320-9F64-41E153BDF21F}" type="doc">
      <dgm:prSet loTypeId="urn:microsoft.com/office/officeart/2005/8/layout/vList2" loCatId="list" qsTypeId="urn:microsoft.com/office/officeart/2005/8/quickstyle/simple4" qsCatId="simple" csTypeId="urn:microsoft.com/office/officeart/2005/8/colors/colorful5" csCatId="colorful" phldr="1"/>
      <dgm:spPr/>
      <dgm:t>
        <a:bodyPr/>
        <a:lstStyle/>
        <a:p>
          <a:endParaRPr lang="en-US"/>
        </a:p>
      </dgm:t>
    </dgm:pt>
    <dgm:pt modelId="{893E2F48-C311-4190-AD51-7F8B2BA63A47}">
      <dgm:prSet/>
      <dgm:spPr/>
      <dgm:t>
        <a:bodyPr/>
        <a:lstStyle/>
        <a:p>
          <a:pPr algn="ctr" rtl="0"/>
          <a:r>
            <a:rPr lang="en-US" b="1" dirty="0" smtClean="0"/>
            <a:t>Test case generation</a:t>
          </a:r>
          <a:endParaRPr lang="en-US" dirty="0"/>
        </a:p>
      </dgm:t>
    </dgm:pt>
    <dgm:pt modelId="{C7FD790F-680E-4A8F-AEAF-03FD3C5EC264}" type="parTrans" cxnId="{9A94D50F-9CC8-4546-B25E-9D1D909B83C3}">
      <dgm:prSet/>
      <dgm:spPr/>
      <dgm:t>
        <a:bodyPr/>
        <a:lstStyle/>
        <a:p>
          <a:pPr algn="ctr"/>
          <a:endParaRPr lang="en-US"/>
        </a:p>
      </dgm:t>
    </dgm:pt>
    <dgm:pt modelId="{247C1435-A91A-4F26-8F6C-9497EACEB1FF}" type="sibTrans" cxnId="{9A94D50F-9CC8-4546-B25E-9D1D909B83C3}">
      <dgm:prSet/>
      <dgm:spPr/>
      <dgm:t>
        <a:bodyPr/>
        <a:lstStyle/>
        <a:p>
          <a:pPr algn="ctr"/>
          <a:endParaRPr lang="en-US"/>
        </a:p>
      </dgm:t>
    </dgm:pt>
    <dgm:pt modelId="{16ABD21D-6B4C-4964-96B9-1A50B1452172}">
      <dgm:prSet/>
      <dgm:spPr/>
      <dgm:t>
        <a:bodyPr/>
        <a:lstStyle/>
        <a:p>
          <a:pPr algn="ctr" rtl="0"/>
          <a:r>
            <a:rPr lang="en-US" b="1" dirty="0" smtClean="0"/>
            <a:t>Verifying Compilers</a:t>
          </a:r>
          <a:endParaRPr lang="en-US" dirty="0"/>
        </a:p>
      </dgm:t>
    </dgm:pt>
    <dgm:pt modelId="{D811FADF-6418-40DA-A681-E1CF0F008B02}" type="parTrans" cxnId="{22E14886-39DA-46BD-A5CE-C834F6F4D757}">
      <dgm:prSet/>
      <dgm:spPr/>
      <dgm:t>
        <a:bodyPr/>
        <a:lstStyle/>
        <a:p>
          <a:pPr algn="ctr"/>
          <a:endParaRPr lang="en-US"/>
        </a:p>
      </dgm:t>
    </dgm:pt>
    <dgm:pt modelId="{8037E45F-1C33-4495-84A2-61E12535AF6C}" type="sibTrans" cxnId="{22E14886-39DA-46BD-A5CE-C834F6F4D757}">
      <dgm:prSet/>
      <dgm:spPr/>
      <dgm:t>
        <a:bodyPr/>
        <a:lstStyle/>
        <a:p>
          <a:pPr algn="ctr"/>
          <a:endParaRPr lang="en-US"/>
        </a:p>
      </dgm:t>
    </dgm:pt>
    <dgm:pt modelId="{10BCAAC2-E0AB-4F7F-AD99-4B12FA756641}">
      <dgm:prSet/>
      <dgm:spPr/>
      <dgm:t>
        <a:bodyPr/>
        <a:lstStyle/>
        <a:p>
          <a:pPr algn="ctr" rtl="0"/>
          <a:r>
            <a:rPr lang="en-US" b="1" dirty="0" smtClean="0"/>
            <a:t>Predicate Abstraction</a:t>
          </a:r>
          <a:endParaRPr lang="en-US" dirty="0"/>
        </a:p>
      </dgm:t>
    </dgm:pt>
    <dgm:pt modelId="{70A49386-D90E-4C1B-BB45-D64ABDC75D49}" type="parTrans" cxnId="{0D62B2D8-8311-4B73-AAED-094B670A2691}">
      <dgm:prSet/>
      <dgm:spPr/>
      <dgm:t>
        <a:bodyPr/>
        <a:lstStyle/>
        <a:p>
          <a:pPr algn="ctr"/>
          <a:endParaRPr lang="en-US"/>
        </a:p>
      </dgm:t>
    </dgm:pt>
    <dgm:pt modelId="{5E06A297-C833-44AB-86B1-5455CF5019AA}" type="sibTrans" cxnId="{0D62B2D8-8311-4B73-AAED-094B670A2691}">
      <dgm:prSet/>
      <dgm:spPr/>
      <dgm:t>
        <a:bodyPr/>
        <a:lstStyle/>
        <a:p>
          <a:pPr algn="ctr"/>
          <a:endParaRPr lang="en-US"/>
        </a:p>
      </dgm:t>
    </dgm:pt>
    <dgm:pt modelId="{98EFB690-2F44-40DC-A544-D76023CFC90E}">
      <dgm:prSet/>
      <dgm:spPr/>
      <dgm:t>
        <a:bodyPr/>
        <a:lstStyle/>
        <a:p>
          <a:pPr algn="ctr" rtl="0"/>
          <a:r>
            <a:rPr lang="en-US" b="1" dirty="0" smtClean="0"/>
            <a:t>Invariant Generation</a:t>
          </a:r>
          <a:endParaRPr lang="en-US" dirty="0"/>
        </a:p>
      </dgm:t>
    </dgm:pt>
    <dgm:pt modelId="{96B2B7A0-7655-4A68-9C29-07A7BB43ACEA}" type="parTrans" cxnId="{638CF91E-B722-451E-9436-0DBEC69F9B8C}">
      <dgm:prSet/>
      <dgm:spPr/>
      <dgm:t>
        <a:bodyPr/>
        <a:lstStyle/>
        <a:p>
          <a:pPr algn="ctr"/>
          <a:endParaRPr lang="en-US"/>
        </a:p>
      </dgm:t>
    </dgm:pt>
    <dgm:pt modelId="{75A85F81-E5F6-42E8-B6A8-0975DFB3EAE8}" type="sibTrans" cxnId="{638CF91E-B722-451E-9436-0DBEC69F9B8C}">
      <dgm:prSet/>
      <dgm:spPr/>
      <dgm:t>
        <a:bodyPr/>
        <a:lstStyle/>
        <a:p>
          <a:pPr algn="ctr"/>
          <a:endParaRPr lang="en-US"/>
        </a:p>
      </dgm:t>
    </dgm:pt>
    <dgm:pt modelId="{35A186EA-B02E-4617-AAAB-5508528581EC}">
      <dgm:prSet/>
      <dgm:spPr/>
      <dgm:t>
        <a:bodyPr/>
        <a:lstStyle/>
        <a:p>
          <a:pPr algn="ctr" rtl="0"/>
          <a:r>
            <a:rPr lang="en-US" b="1" dirty="0" smtClean="0"/>
            <a:t>Type Checking</a:t>
          </a:r>
          <a:endParaRPr lang="en-US" dirty="0"/>
        </a:p>
      </dgm:t>
    </dgm:pt>
    <dgm:pt modelId="{30E7FE56-488D-40EC-A702-2B0612286212}" type="parTrans" cxnId="{9AD96461-84D2-4949-AD60-D813261EBAD7}">
      <dgm:prSet/>
      <dgm:spPr/>
      <dgm:t>
        <a:bodyPr/>
        <a:lstStyle/>
        <a:p>
          <a:pPr algn="ctr"/>
          <a:endParaRPr lang="en-US"/>
        </a:p>
      </dgm:t>
    </dgm:pt>
    <dgm:pt modelId="{C770B6D3-F35D-47CA-9A55-BD48FE787212}" type="sibTrans" cxnId="{9AD96461-84D2-4949-AD60-D813261EBAD7}">
      <dgm:prSet/>
      <dgm:spPr/>
      <dgm:t>
        <a:bodyPr/>
        <a:lstStyle/>
        <a:p>
          <a:pPr algn="ctr"/>
          <a:endParaRPr lang="en-US"/>
        </a:p>
      </dgm:t>
    </dgm:pt>
    <dgm:pt modelId="{A21B3DBC-A65B-4B25-856E-E617196ACB4E}">
      <dgm:prSet/>
      <dgm:spPr/>
      <dgm:t>
        <a:bodyPr/>
        <a:lstStyle/>
        <a:p>
          <a:pPr algn="ctr" rtl="0"/>
          <a:r>
            <a:rPr lang="en-US" b="1" dirty="0" smtClean="0"/>
            <a:t>Model Based Testing</a:t>
          </a:r>
          <a:endParaRPr lang="en-US" b="1" dirty="0"/>
        </a:p>
      </dgm:t>
    </dgm:pt>
    <dgm:pt modelId="{CEB7D2C2-743A-419B-B683-986C5FE6110D}" type="parTrans" cxnId="{81CD8FBF-F8E0-4F64-B5B1-3D12600FC6A6}">
      <dgm:prSet/>
      <dgm:spPr/>
      <dgm:t>
        <a:bodyPr/>
        <a:lstStyle/>
        <a:p>
          <a:pPr algn="ctr"/>
          <a:endParaRPr lang="en-US"/>
        </a:p>
      </dgm:t>
    </dgm:pt>
    <dgm:pt modelId="{14503B67-F4A6-4109-9074-7BD976EFD16D}" type="sibTrans" cxnId="{81CD8FBF-F8E0-4F64-B5B1-3D12600FC6A6}">
      <dgm:prSet/>
      <dgm:spPr/>
      <dgm:t>
        <a:bodyPr/>
        <a:lstStyle/>
        <a:p>
          <a:pPr algn="ctr"/>
          <a:endParaRPr lang="en-US"/>
        </a:p>
      </dgm:t>
    </dgm:pt>
    <dgm:pt modelId="{94705B86-31B9-4BB7-897E-19FC7AF1B13A}" type="pres">
      <dgm:prSet presAssocID="{20A728FD-DA1C-4320-9F64-41E153BDF21F}" presName="linear" presStyleCnt="0">
        <dgm:presLayoutVars>
          <dgm:animLvl val="lvl"/>
          <dgm:resizeHandles val="exact"/>
        </dgm:presLayoutVars>
      </dgm:prSet>
      <dgm:spPr/>
      <dgm:t>
        <a:bodyPr/>
        <a:lstStyle/>
        <a:p>
          <a:endParaRPr lang="en-US"/>
        </a:p>
      </dgm:t>
    </dgm:pt>
    <dgm:pt modelId="{FFB70455-7A51-4917-BE27-D1FAC3B7B8D1}" type="pres">
      <dgm:prSet presAssocID="{893E2F48-C311-4190-AD51-7F8B2BA63A47}" presName="parentText" presStyleLbl="node1" presStyleIdx="0" presStyleCnt="6">
        <dgm:presLayoutVars>
          <dgm:chMax val="0"/>
          <dgm:bulletEnabled val="1"/>
        </dgm:presLayoutVars>
      </dgm:prSet>
      <dgm:spPr/>
      <dgm:t>
        <a:bodyPr/>
        <a:lstStyle/>
        <a:p>
          <a:endParaRPr lang="en-US"/>
        </a:p>
      </dgm:t>
    </dgm:pt>
    <dgm:pt modelId="{B37D574C-4858-41CA-95ED-228BB0513E6A}" type="pres">
      <dgm:prSet presAssocID="{247C1435-A91A-4F26-8F6C-9497EACEB1FF}" presName="spacer" presStyleCnt="0"/>
      <dgm:spPr/>
    </dgm:pt>
    <dgm:pt modelId="{71497550-9F1D-4D88-9145-DDAD4329CE3E}" type="pres">
      <dgm:prSet presAssocID="{16ABD21D-6B4C-4964-96B9-1A50B1452172}" presName="parentText" presStyleLbl="node1" presStyleIdx="1" presStyleCnt="6">
        <dgm:presLayoutVars>
          <dgm:chMax val="0"/>
          <dgm:bulletEnabled val="1"/>
        </dgm:presLayoutVars>
      </dgm:prSet>
      <dgm:spPr/>
      <dgm:t>
        <a:bodyPr/>
        <a:lstStyle/>
        <a:p>
          <a:endParaRPr lang="en-US"/>
        </a:p>
      </dgm:t>
    </dgm:pt>
    <dgm:pt modelId="{A5E9C300-9A4D-4689-A170-84423EA75B74}" type="pres">
      <dgm:prSet presAssocID="{8037E45F-1C33-4495-84A2-61E12535AF6C}" presName="spacer" presStyleCnt="0"/>
      <dgm:spPr/>
    </dgm:pt>
    <dgm:pt modelId="{9E8040C1-5C12-4E02-8F39-1DE656AAD1FE}" type="pres">
      <dgm:prSet presAssocID="{10BCAAC2-E0AB-4F7F-AD99-4B12FA756641}" presName="parentText" presStyleLbl="node1" presStyleIdx="2" presStyleCnt="6">
        <dgm:presLayoutVars>
          <dgm:chMax val="0"/>
          <dgm:bulletEnabled val="1"/>
        </dgm:presLayoutVars>
      </dgm:prSet>
      <dgm:spPr/>
      <dgm:t>
        <a:bodyPr/>
        <a:lstStyle/>
        <a:p>
          <a:endParaRPr lang="en-US"/>
        </a:p>
      </dgm:t>
    </dgm:pt>
    <dgm:pt modelId="{7719BCE1-1794-49AD-9169-809F45DDBE46}" type="pres">
      <dgm:prSet presAssocID="{5E06A297-C833-44AB-86B1-5455CF5019AA}" presName="spacer" presStyleCnt="0"/>
      <dgm:spPr/>
    </dgm:pt>
    <dgm:pt modelId="{3973E97C-1B6E-46BE-AE9F-9D777A355762}" type="pres">
      <dgm:prSet presAssocID="{98EFB690-2F44-40DC-A544-D76023CFC90E}" presName="parentText" presStyleLbl="node1" presStyleIdx="3" presStyleCnt="6">
        <dgm:presLayoutVars>
          <dgm:chMax val="0"/>
          <dgm:bulletEnabled val="1"/>
        </dgm:presLayoutVars>
      </dgm:prSet>
      <dgm:spPr/>
      <dgm:t>
        <a:bodyPr/>
        <a:lstStyle/>
        <a:p>
          <a:endParaRPr lang="en-US"/>
        </a:p>
      </dgm:t>
    </dgm:pt>
    <dgm:pt modelId="{240FC017-D265-4C7A-9745-492BC16A7F10}" type="pres">
      <dgm:prSet presAssocID="{75A85F81-E5F6-42E8-B6A8-0975DFB3EAE8}" presName="spacer" presStyleCnt="0"/>
      <dgm:spPr/>
    </dgm:pt>
    <dgm:pt modelId="{BF66F49D-233C-415B-8655-05BD7089D001}" type="pres">
      <dgm:prSet presAssocID="{35A186EA-B02E-4617-AAAB-5508528581EC}" presName="parentText" presStyleLbl="node1" presStyleIdx="4" presStyleCnt="6">
        <dgm:presLayoutVars>
          <dgm:chMax val="0"/>
          <dgm:bulletEnabled val="1"/>
        </dgm:presLayoutVars>
      </dgm:prSet>
      <dgm:spPr/>
      <dgm:t>
        <a:bodyPr/>
        <a:lstStyle/>
        <a:p>
          <a:endParaRPr lang="en-US"/>
        </a:p>
      </dgm:t>
    </dgm:pt>
    <dgm:pt modelId="{3153FBDF-268C-42EC-B399-AF27511C8635}" type="pres">
      <dgm:prSet presAssocID="{C770B6D3-F35D-47CA-9A55-BD48FE787212}" presName="spacer" presStyleCnt="0"/>
      <dgm:spPr/>
    </dgm:pt>
    <dgm:pt modelId="{FB2D4B19-3337-4830-AD4B-119F5D9B67E6}" type="pres">
      <dgm:prSet presAssocID="{A21B3DBC-A65B-4B25-856E-E617196ACB4E}" presName="parentText" presStyleLbl="node1" presStyleIdx="5" presStyleCnt="6">
        <dgm:presLayoutVars>
          <dgm:chMax val="0"/>
          <dgm:bulletEnabled val="1"/>
        </dgm:presLayoutVars>
      </dgm:prSet>
      <dgm:spPr/>
      <dgm:t>
        <a:bodyPr/>
        <a:lstStyle/>
        <a:p>
          <a:endParaRPr lang="en-US"/>
        </a:p>
      </dgm:t>
    </dgm:pt>
  </dgm:ptLst>
  <dgm:cxnLst>
    <dgm:cxn modelId="{9AD96461-84D2-4949-AD60-D813261EBAD7}" srcId="{20A728FD-DA1C-4320-9F64-41E153BDF21F}" destId="{35A186EA-B02E-4617-AAAB-5508528581EC}" srcOrd="4" destOrd="0" parTransId="{30E7FE56-488D-40EC-A702-2B0612286212}" sibTransId="{C770B6D3-F35D-47CA-9A55-BD48FE787212}"/>
    <dgm:cxn modelId="{22E14886-39DA-46BD-A5CE-C834F6F4D757}" srcId="{20A728FD-DA1C-4320-9F64-41E153BDF21F}" destId="{16ABD21D-6B4C-4964-96B9-1A50B1452172}" srcOrd="1" destOrd="0" parTransId="{D811FADF-6418-40DA-A681-E1CF0F008B02}" sibTransId="{8037E45F-1C33-4495-84A2-61E12535AF6C}"/>
    <dgm:cxn modelId="{2A8AA481-1A75-49B5-8F26-8964D7807C4A}" type="presOf" srcId="{20A728FD-DA1C-4320-9F64-41E153BDF21F}" destId="{94705B86-31B9-4BB7-897E-19FC7AF1B13A}" srcOrd="0" destOrd="0" presId="urn:microsoft.com/office/officeart/2005/8/layout/vList2"/>
    <dgm:cxn modelId="{7A3F784E-FE88-4718-9FA9-D60EC506437F}" type="presOf" srcId="{A21B3DBC-A65B-4B25-856E-E617196ACB4E}" destId="{FB2D4B19-3337-4830-AD4B-119F5D9B67E6}" srcOrd="0" destOrd="0" presId="urn:microsoft.com/office/officeart/2005/8/layout/vList2"/>
    <dgm:cxn modelId="{11A0A260-23C7-48F8-B5D9-BC8B7E1E5B2A}" type="presOf" srcId="{98EFB690-2F44-40DC-A544-D76023CFC90E}" destId="{3973E97C-1B6E-46BE-AE9F-9D777A355762}" srcOrd="0" destOrd="0" presId="urn:microsoft.com/office/officeart/2005/8/layout/vList2"/>
    <dgm:cxn modelId="{0D62B2D8-8311-4B73-AAED-094B670A2691}" srcId="{20A728FD-DA1C-4320-9F64-41E153BDF21F}" destId="{10BCAAC2-E0AB-4F7F-AD99-4B12FA756641}" srcOrd="2" destOrd="0" parTransId="{70A49386-D90E-4C1B-BB45-D64ABDC75D49}" sibTransId="{5E06A297-C833-44AB-86B1-5455CF5019AA}"/>
    <dgm:cxn modelId="{326083D4-2B26-4FF9-BE4C-B39F2453DDE6}" type="presOf" srcId="{35A186EA-B02E-4617-AAAB-5508528581EC}" destId="{BF66F49D-233C-415B-8655-05BD7089D001}" srcOrd="0" destOrd="0" presId="urn:microsoft.com/office/officeart/2005/8/layout/vList2"/>
    <dgm:cxn modelId="{D73E8074-6B69-4A09-8473-11F13F31E257}" type="presOf" srcId="{16ABD21D-6B4C-4964-96B9-1A50B1452172}" destId="{71497550-9F1D-4D88-9145-DDAD4329CE3E}" srcOrd="0" destOrd="0" presId="urn:microsoft.com/office/officeart/2005/8/layout/vList2"/>
    <dgm:cxn modelId="{4BF813E4-8672-4904-86BB-040C1EF96356}" type="presOf" srcId="{893E2F48-C311-4190-AD51-7F8B2BA63A47}" destId="{FFB70455-7A51-4917-BE27-D1FAC3B7B8D1}" srcOrd="0" destOrd="0" presId="urn:microsoft.com/office/officeart/2005/8/layout/vList2"/>
    <dgm:cxn modelId="{9A94D50F-9CC8-4546-B25E-9D1D909B83C3}" srcId="{20A728FD-DA1C-4320-9F64-41E153BDF21F}" destId="{893E2F48-C311-4190-AD51-7F8B2BA63A47}" srcOrd="0" destOrd="0" parTransId="{C7FD790F-680E-4A8F-AEAF-03FD3C5EC264}" sibTransId="{247C1435-A91A-4F26-8F6C-9497EACEB1FF}"/>
    <dgm:cxn modelId="{638CF91E-B722-451E-9436-0DBEC69F9B8C}" srcId="{20A728FD-DA1C-4320-9F64-41E153BDF21F}" destId="{98EFB690-2F44-40DC-A544-D76023CFC90E}" srcOrd="3" destOrd="0" parTransId="{96B2B7A0-7655-4A68-9C29-07A7BB43ACEA}" sibTransId="{75A85F81-E5F6-42E8-B6A8-0975DFB3EAE8}"/>
    <dgm:cxn modelId="{81CD8FBF-F8E0-4F64-B5B1-3D12600FC6A6}" srcId="{20A728FD-DA1C-4320-9F64-41E153BDF21F}" destId="{A21B3DBC-A65B-4B25-856E-E617196ACB4E}" srcOrd="5" destOrd="0" parTransId="{CEB7D2C2-743A-419B-B683-986C5FE6110D}" sibTransId="{14503B67-F4A6-4109-9074-7BD976EFD16D}"/>
    <dgm:cxn modelId="{2B521F78-B5E6-43F9-8608-EEBC8D01B67E}" type="presOf" srcId="{10BCAAC2-E0AB-4F7F-AD99-4B12FA756641}" destId="{9E8040C1-5C12-4E02-8F39-1DE656AAD1FE}" srcOrd="0" destOrd="0" presId="urn:microsoft.com/office/officeart/2005/8/layout/vList2"/>
    <dgm:cxn modelId="{6E8997FA-9979-4B56-B4E9-53015E0244F7}" type="presParOf" srcId="{94705B86-31B9-4BB7-897E-19FC7AF1B13A}" destId="{FFB70455-7A51-4917-BE27-D1FAC3B7B8D1}" srcOrd="0" destOrd="0" presId="urn:microsoft.com/office/officeart/2005/8/layout/vList2"/>
    <dgm:cxn modelId="{1AF2DEB7-D9F9-4A03-9B36-BB7E69993D4A}" type="presParOf" srcId="{94705B86-31B9-4BB7-897E-19FC7AF1B13A}" destId="{B37D574C-4858-41CA-95ED-228BB0513E6A}" srcOrd="1" destOrd="0" presId="urn:microsoft.com/office/officeart/2005/8/layout/vList2"/>
    <dgm:cxn modelId="{F53A2B1C-09FF-4890-964E-730CF812065D}" type="presParOf" srcId="{94705B86-31B9-4BB7-897E-19FC7AF1B13A}" destId="{71497550-9F1D-4D88-9145-DDAD4329CE3E}" srcOrd="2" destOrd="0" presId="urn:microsoft.com/office/officeart/2005/8/layout/vList2"/>
    <dgm:cxn modelId="{3FEADEAC-1A5E-4DF0-A53A-C29182E3F180}" type="presParOf" srcId="{94705B86-31B9-4BB7-897E-19FC7AF1B13A}" destId="{A5E9C300-9A4D-4689-A170-84423EA75B74}" srcOrd="3" destOrd="0" presId="urn:microsoft.com/office/officeart/2005/8/layout/vList2"/>
    <dgm:cxn modelId="{FC38DD9D-FB8B-4AB4-9B4B-A0CB0966AFF6}" type="presParOf" srcId="{94705B86-31B9-4BB7-897E-19FC7AF1B13A}" destId="{9E8040C1-5C12-4E02-8F39-1DE656AAD1FE}" srcOrd="4" destOrd="0" presId="urn:microsoft.com/office/officeart/2005/8/layout/vList2"/>
    <dgm:cxn modelId="{4CB3094D-7644-4F1B-BF9C-A25EC243944F}" type="presParOf" srcId="{94705B86-31B9-4BB7-897E-19FC7AF1B13A}" destId="{7719BCE1-1794-49AD-9169-809F45DDBE46}" srcOrd="5" destOrd="0" presId="urn:microsoft.com/office/officeart/2005/8/layout/vList2"/>
    <dgm:cxn modelId="{19578C1D-AC4D-4505-BCFE-39187E07B33A}" type="presParOf" srcId="{94705B86-31B9-4BB7-897E-19FC7AF1B13A}" destId="{3973E97C-1B6E-46BE-AE9F-9D777A355762}" srcOrd="6" destOrd="0" presId="urn:microsoft.com/office/officeart/2005/8/layout/vList2"/>
    <dgm:cxn modelId="{C83D8D85-F881-4D0F-9A59-413BBBC7249E}" type="presParOf" srcId="{94705B86-31B9-4BB7-897E-19FC7AF1B13A}" destId="{240FC017-D265-4C7A-9745-492BC16A7F10}" srcOrd="7" destOrd="0" presId="urn:microsoft.com/office/officeart/2005/8/layout/vList2"/>
    <dgm:cxn modelId="{587351B7-231A-4C8D-89A3-8CF146613743}" type="presParOf" srcId="{94705B86-31B9-4BB7-897E-19FC7AF1B13A}" destId="{BF66F49D-233C-415B-8655-05BD7089D001}" srcOrd="8" destOrd="0" presId="urn:microsoft.com/office/officeart/2005/8/layout/vList2"/>
    <dgm:cxn modelId="{F1ED47A7-6447-4D8F-9104-FEDD0FE49806}" type="presParOf" srcId="{94705B86-31B9-4BB7-897E-19FC7AF1B13A}" destId="{3153FBDF-268C-42EC-B399-AF27511C8635}" srcOrd="9" destOrd="0" presId="urn:microsoft.com/office/officeart/2005/8/layout/vList2"/>
    <dgm:cxn modelId="{32718FC4-FBA7-460A-A6AB-55FB9E1CF0AD}" type="presParOf" srcId="{94705B86-31B9-4BB7-897E-19FC7AF1B13A}" destId="{FB2D4B19-3337-4830-AD4B-119F5D9B67E6}" srcOrd="1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D93BBDB-7EB4-48D1-AE71-0A1FDDC33E23}" type="doc">
      <dgm:prSet loTypeId="urn:microsoft.com/office/officeart/2005/8/layout/lProcess3" loCatId="process" qsTypeId="urn:microsoft.com/office/officeart/2005/8/quickstyle/simple5" qsCatId="simple" csTypeId="urn:microsoft.com/office/officeart/2005/8/colors/colorful2" csCatId="colorful" phldr="1"/>
      <dgm:spPr/>
      <dgm:t>
        <a:bodyPr/>
        <a:lstStyle/>
        <a:p>
          <a:endParaRPr lang="en-US"/>
        </a:p>
      </dgm:t>
    </dgm:pt>
    <dgm:pt modelId="{0AA7AB7C-D8E0-4A5C-9BAD-3FF9D31E8D9C}">
      <dgm:prSet/>
      <dgm:spPr/>
      <dgm:t>
        <a:bodyPr/>
        <a:lstStyle/>
        <a:p>
          <a:pPr rtl="0"/>
          <a:r>
            <a:rPr lang="en-US" dirty="0" smtClean="0"/>
            <a:t>Rich Combination </a:t>
          </a:r>
          <a:endParaRPr lang="en-US" dirty="0"/>
        </a:p>
      </dgm:t>
    </dgm:pt>
    <dgm:pt modelId="{3FEC70FB-C37C-4F76-9224-1C76D577344D}" type="parTrans" cxnId="{6AF09B1C-BBDE-4360-A2BB-A791C006723E}">
      <dgm:prSet/>
      <dgm:spPr/>
      <dgm:t>
        <a:bodyPr/>
        <a:lstStyle/>
        <a:p>
          <a:endParaRPr lang="en-US"/>
        </a:p>
      </dgm:t>
    </dgm:pt>
    <dgm:pt modelId="{FC5EC168-E9B6-436A-AD8B-FFB1914B1675}" type="sibTrans" cxnId="{6AF09B1C-BBDE-4360-A2BB-A791C006723E}">
      <dgm:prSet/>
      <dgm:spPr/>
      <dgm:t>
        <a:bodyPr/>
        <a:lstStyle/>
        <a:p>
          <a:endParaRPr lang="en-US"/>
        </a:p>
      </dgm:t>
    </dgm:pt>
    <dgm:pt modelId="{DCD6C682-3F79-49C8-925A-899C3DDD079E}">
      <dgm:prSet custT="1"/>
      <dgm:spPr/>
      <dgm:t>
        <a:bodyPr/>
        <a:lstStyle/>
        <a:p>
          <a:pPr rtl="0"/>
          <a:r>
            <a:rPr lang="en-US" sz="1800" dirty="0" smtClean="0"/>
            <a:t>Linear Arithmetic</a:t>
          </a:r>
          <a:endParaRPr lang="en-US" sz="1800" dirty="0"/>
        </a:p>
      </dgm:t>
    </dgm:pt>
    <dgm:pt modelId="{FD69E769-6AB9-4F23-B1F5-100E679FC3B6}" type="parTrans" cxnId="{63F35585-72A9-45DE-AAE9-9619FFE5D665}">
      <dgm:prSet/>
      <dgm:spPr/>
      <dgm:t>
        <a:bodyPr/>
        <a:lstStyle/>
        <a:p>
          <a:endParaRPr lang="en-US"/>
        </a:p>
      </dgm:t>
    </dgm:pt>
    <dgm:pt modelId="{837FC13D-2056-4ACF-9D0E-01710BBE9B18}" type="sibTrans" cxnId="{63F35585-72A9-45DE-AAE9-9619FFE5D665}">
      <dgm:prSet/>
      <dgm:spPr/>
      <dgm:t>
        <a:bodyPr/>
        <a:lstStyle/>
        <a:p>
          <a:endParaRPr lang="en-US"/>
        </a:p>
      </dgm:t>
    </dgm:pt>
    <dgm:pt modelId="{0B62CA8E-A61A-4BDB-BE84-52C65B52D2FE}">
      <dgm:prSet custT="1"/>
      <dgm:spPr/>
      <dgm:t>
        <a:bodyPr/>
        <a:lstStyle/>
        <a:p>
          <a:pPr rtl="0"/>
          <a:r>
            <a:rPr lang="en-US" sz="2000" dirty="0" err="1" smtClean="0"/>
            <a:t>Bitvectors</a:t>
          </a:r>
          <a:endParaRPr lang="en-US" sz="2000" dirty="0"/>
        </a:p>
      </dgm:t>
    </dgm:pt>
    <dgm:pt modelId="{ACDBE42A-7D57-47AE-808A-9CEE3CDF2EBB}" type="parTrans" cxnId="{1710C036-934F-44E5-90CF-BE22897FA1AB}">
      <dgm:prSet/>
      <dgm:spPr/>
      <dgm:t>
        <a:bodyPr/>
        <a:lstStyle/>
        <a:p>
          <a:endParaRPr lang="en-US"/>
        </a:p>
      </dgm:t>
    </dgm:pt>
    <dgm:pt modelId="{468A97CC-646C-4120-9ED0-5DD7E3143522}" type="sibTrans" cxnId="{1710C036-934F-44E5-90CF-BE22897FA1AB}">
      <dgm:prSet/>
      <dgm:spPr/>
      <dgm:t>
        <a:bodyPr/>
        <a:lstStyle/>
        <a:p>
          <a:endParaRPr lang="en-US"/>
        </a:p>
      </dgm:t>
    </dgm:pt>
    <dgm:pt modelId="{685E7CAE-0841-4C7F-B0B8-8EB8FBB3AF94}">
      <dgm:prSet custT="1"/>
      <dgm:spPr/>
      <dgm:t>
        <a:bodyPr/>
        <a:lstStyle/>
        <a:p>
          <a:pPr rtl="0"/>
          <a:r>
            <a:rPr lang="en-US" sz="2000" dirty="0" smtClean="0"/>
            <a:t>Arrays</a:t>
          </a:r>
          <a:endParaRPr lang="en-US" sz="2000" dirty="0"/>
        </a:p>
      </dgm:t>
    </dgm:pt>
    <dgm:pt modelId="{73B94771-E388-401D-ACF2-392B6C18F0AD}" type="parTrans" cxnId="{15BB63A1-4F61-49E7-AE8C-76D2FA0C6EE6}">
      <dgm:prSet/>
      <dgm:spPr/>
      <dgm:t>
        <a:bodyPr/>
        <a:lstStyle/>
        <a:p>
          <a:endParaRPr lang="en-US"/>
        </a:p>
      </dgm:t>
    </dgm:pt>
    <dgm:pt modelId="{C0871C79-92C4-466C-B088-8926A10319E5}" type="sibTrans" cxnId="{15BB63A1-4F61-49E7-AE8C-76D2FA0C6EE6}">
      <dgm:prSet/>
      <dgm:spPr/>
      <dgm:t>
        <a:bodyPr/>
        <a:lstStyle/>
        <a:p>
          <a:endParaRPr lang="en-US"/>
        </a:p>
      </dgm:t>
    </dgm:pt>
    <dgm:pt modelId="{AA2D6B40-9DF5-4CD0-9ADE-15E48D7FD28A}">
      <dgm:prSet/>
      <dgm:spPr/>
      <dgm:t>
        <a:bodyPr/>
        <a:lstStyle/>
        <a:p>
          <a:pPr rtl="0"/>
          <a:r>
            <a:rPr lang="en-US" dirty="0" smtClean="0"/>
            <a:t>Models</a:t>
          </a:r>
          <a:endParaRPr lang="en-US" dirty="0"/>
        </a:p>
      </dgm:t>
    </dgm:pt>
    <dgm:pt modelId="{9F6F8024-E9AB-4DBD-B374-47E28784687D}" type="parTrans" cxnId="{A2DA8950-E605-4057-B1C4-BA5147A98D55}">
      <dgm:prSet/>
      <dgm:spPr/>
      <dgm:t>
        <a:bodyPr/>
        <a:lstStyle/>
        <a:p>
          <a:endParaRPr lang="en-US"/>
        </a:p>
      </dgm:t>
    </dgm:pt>
    <dgm:pt modelId="{E6ADF561-E3BF-4E2D-B03D-884784B3FFF1}" type="sibTrans" cxnId="{A2DA8950-E605-4057-B1C4-BA5147A98D55}">
      <dgm:prSet/>
      <dgm:spPr/>
      <dgm:t>
        <a:bodyPr/>
        <a:lstStyle/>
        <a:p>
          <a:endParaRPr lang="en-US"/>
        </a:p>
      </dgm:t>
    </dgm:pt>
    <dgm:pt modelId="{737413C2-E5B5-4D12-842C-CEA8ECD61B9D}">
      <dgm:prSet/>
      <dgm:spPr/>
      <dgm:t>
        <a:bodyPr/>
        <a:lstStyle/>
        <a:p>
          <a:pPr rtl="0"/>
          <a:r>
            <a:rPr lang="en-US" dirty="0" smtClean="0"/>
            <a:t> </a:t>
          </a:r>
          <a:r>
            <a:rPr lang="en-US" dirty="0" smtClean="0">
              <a:sym typeface="Symbol"/>
            </a:rPr>
            <a:t>-Quantifier</a:t>
          </a:r>
          <a:endParaRPr lang="en-US" dirty="0"/>
        </a:p>
      </dgm:t>
    </dgm:pt>
    <dgm:pt modelId="{07A4EC84-2A89-4ED1-84B0-884A84D4BFFC}" type="parTrans" cxnId="{B99628C6-1188-40BD-9296-F155CBE1D533}">
      <dgm:prSet/>
      <dgm:spPr/>
      <dgm:t>
        <a:bodyPr/>
        <a:lstStyle/>
        <a:p>
          <a:endParaRPr lang="en-US"/>
        </a:p>
      </dgm:t>
    </dgm:pt>
    <dgm:pt modelId="{614848CE-DBD1-4081-9ACF-2CDAB61DF323}" type="sibTrans" cxnId="{B99628C6-1188-40BD-9296-F155CBE1D533}">
      <dgm:prSet/>
      <dgm:spPr/>
      <dgm:t>
        <a:bodyPr/>
        <a:lstStyle/>
        <a:p>
          <a:endParaRPr lang="en-US"/>
        </a:p>
      </dgm:t>
    </dgm:pt>
    <dgm:pt modelId="{8EED17EB-8B5F-477B-8F55-3AD2E57FFA22}">
      <dgm:prSet/>
      <dgm:spPr/>
      <dgm:t>
        <a:bodyPr/>
        <a:lstStyle/>
        <a:p>
          <a:pPr rtl="0"/>
          <a:r>
            <a:rPr lang="en-US" dirty="0" smtClean="0"/>
            <a:t> API</a:t>
          </a:r>
          <a:endParaRPr lang="en-US" dirty="0"/>
        </a:p>
      </dgm:t>
    </dgm:pt>
    <dgm:pt modelId="{B4306947-3D26-42D2-BA95-834ACE2C4024}" type="parTrans" cxnId="{BE95A50B-97A7-4564-B575-B5E1279BA328}">
      <dgm:prSet/>
      <dgm:spPr/>
      <dgm:t>
        <a:bodyPr/>
        <a:lstStyle/>
        <a:p>
          <a:endParaRPr lang="en-US"/>
        </a:p>
      </dgm:t>
    </dgm:pt>
    <dgm:pt modelId="{02827E2E-D6E7-4B04-B028-56B1A9BA8F12}" type="sibTrans" cxnId="{BE95A50B-97A7-4564-B575-B5E1279BA328}">
      <dgm:prSet/>
      <dgm:spPr/>
      <dgm:t>
        <a:bodyPr/>
        <a:lstStyle/>
        <a:p>
          <a:endParaRPr lang="en-US"/>
        </a:p>
      </dgm:t>
    </dgm:pt>
    <dgm:pt modelId="{EC601172-4C12-4082-A1B9-48596613FBF7}">
      <dgm:prSet custT="1"/>
      <dgm:spPr/>
      <dgm:t>
        <a:bodyPr/>
        <a:lstStyle/>
        <a:p>
          <a:pPr algn="l" rtl="0"/>
          <a:r>
            <a:rPr lang="en-US" sz="2000" dirty="0" smtClean="0"/>
            <a:t>Huge number of small problems. Textual interface is too inefficient.</a:t>
          </a:r>
          <a:endParaRPr lang="en-US" sz="2000" dirty="0"/>
        </a:p>
      </dgm:t>
    </dgm:pt>
    <dgm:pt modelId="{15241C58-26E4-4CBF-83B4-97794EDF25ED}" type="parTrans" cxnId="{E85F1025-58CA-4AC8-B7FB-AF05029CD76F}">
      <dgm:prSet/>
      <dgm:spPr/>
      <dgm:t>
        <a:bodyPr/>
        <a:lstStyle/>
        <a:p>
          <a:endParaRPr lang="en-US"/>
        </a:p>
      </dgm:t>
    </dgm:pt>
    <dgm:pt modelId="{E9D7D7E8-FC38-48C8-BBDF-5833B0F7BED9}" type="sibTrans" cxnId="{E85F1025-58CA-4AC8-B7FB-AF05029CD76F}">
      <dgm:prSet/>
      <dgm:spPr/>
      <dgm:t>
        <a:bodyPr/>
        <a:lstStyle/>
        <a:p>
          <a:endParaRPr lang="en-US"/>
        </a:p>
      </dgm:t>
    </dgm:pt>
    <dgm:pt modelId="{B2AB8F09-0973-49EA-959F-E90927281694}">
      <dgm:prSet custT="1"/>
      <dgm:spPr/>
      <dgm:t>
        <a:bodyPr/>
        <a:lstStyle/>
        <a:p>
          <a:pPr algn="l" rtl="0"/>
          <a:r>
            <a:rPr lang="en-US" sz="2000" dirty="0" smtClean="0"/>
            <a:t>Used to model custom theories (e.g., .NET type system)</a:t>
          </a:r>
          <a:endParaRPr lang="en-US" sz="2000" dirty="0"/>
        </a:p>
      </dgm:t>
    </dgm:pt>
    <dgm:pt modelId="{3C566FBD-7031-4C3C-9589-CCA0BE89EE31}" type="sibTrans" cxnId="{0075ADAD-E915-45D9-A1E6-115ED2608DFF}">
      <dgm:prSet/>
      <dgm:spPr/>
      <dgm:t>
        <a:bodyPr/>
        <a:lstStyle/>
        <a:p>
          <a:endParaRPr lang="en-US"/>
        </a:p>
      </dgm:t>
    </dgm:pt>
    <dgm:pt modelId="{1E0D50BC-8223-4CE1-9735-BDA5C003D79B}" type="parTrans" cxnId="{0075ADAD-E915-45D9-A1E6-115ED2608DFF}">
      <dgm:prSet/>
      <dgm:spPr/>
      <dgm:t>
        <a:bodyPr/>
        <a:lstStyle/>
        <a:p>
          <a:endParaRPr lang="en-US"/>
        </a:p>
      </dgm:t>
    </dgm:pt>
    <dgm:pt modelId="{4B3E45D2-E81A-44B0-BF55-280AA3C2A4BD}">
      <dgm:prSet custT="1"/>
      <dgm:spPr/>
      <dgm:t>
        <a:bodyPr/>
        <a:lstStyle/>
        <a:p>
          <a:pPr algn="l" rtl="0"/>
          <a:r>
            <a:rPr lang="en-US" sz="2000" dirty="0" smtClean="0"/>
            <a:t>Model used as test inputs</a:t>
          </a:r>
          <a:endParaRPr lang="en-US" sz="2000" dirty="0"/>
        </a:p>
      </dgm:t>
    </dgm:pt>
    <dgm:pt modelId="{0D5C1493-672E-4C62-85E0-283A436BA036}" type="sibTrans" cxnId="{BD0A3221-4B3D-4661-B1EA-BFFC40F9B946}">
      <dgm:prSet/>
      <dgm:spPr/>
      <dgm:t>
        <a:bodyPr/>
        <a:lstStyle/>
        <a:p>
          <a:endParaRPr lang="en-US"/>
        </a:p>
      </dgm:t>
    </dgm:pt>
    <dgm:pt modelId="{D2475283-8261-4E24-BB71-E9956082931C}" type="parTrans" cxnId="{BD0A3221-4B3D-4661-B1EA-BFFC40F9B946}">
      <dgm:prSet/>
      <dgm:spPr/>
      <dgm:t>
        <a:bodyPr/>
        <a:lstStyle/>
        <a:p>
          <a:endParaRPr lang="en-US"/>
        </a:p>
      </dgm:t>
    </dgm:pt>
    <dgm:pt modelId="{9C3F618A-E5CE-41EB-B4F0-F05D4CB8010C}">
      <dgm:prSet custT="1"/>
      <dgm:spPr/>
      <dgm:t>
        <a:bodyPr/>
        <a:lstStyle/>
        <a:p>
          <a:pPr rtl="0"/>
          <a:r>
            <a:rPr lang="en-US" sz="2000" dirty="0" smtClean="0"/>
            <a:t>Free</a:t>
          </a:r>
        </a:p>
        <a:p>
          <a:pPr rtl="0"/>
          <a:r>
            <a:rPr lang="en-US" sz="2000" dirty="0" smtClean="0"/>
            <a:t>Functions</a:t>
          </a:r>
          <a:endParaRPr lang="en-US" sz="2000" dirty="0"/>
        </a:p>
      </dgm:t>
    </dgm:pt>
    <dgm:pt modelId="{91DFA37F-7CD2-47AA-AAE9-96D9A325AA7C}" type="sibTrans" cxnId="{206284C4-C590-41D0-95E1-C141C5F2DE8C}">
      <dgm:prSet/>
      <dgm:spPr/>
      <dgm:t>
        <a:bodyPr/>
        <a:lstStyle/>
        <a:p>
          <a:endParaRPr lang="en-US"/>
        </a:p>
      </dgm:t>
    </dgm:pt>
    <dgm:pt modelId="{3854D2B2-69ED-4F20-B546-FFF7DBA4C2CC}" type="parTrans" cxnId="{206284C4-C590-41D0-95E1-C141C5F2DE8C}">
      <dgm:prSet/>
      <dgm:spPr/>
      <dgm:t>
        <a:bodyPr/>
        <a:lstStyle/>
        <a:p>
          <a:endParaRPr lang="en-US"/>
        </a:p>
      </dgm:t>
    </dgm:pt>
    <dgm:pt modelId="{0EC2896C-7856-468E-B719-37F8D8CB5653}" type="pres">
      <dgm:prSet presAssocID="{1D93BBDB-7EB4-48D1-AE71-0A1FDDC33E23}" presName="Name0" presStyleCnt="0">
        <dgm:presLayoutVars>
          <dgm:chPref val="3"/>
          <dgm:dir/>
          <dgm:animLvl val="lvl"/>
          <dgm:resizeHandles/>
        </dgm:presLayoutVars>
      </dgm:prSet>
      <dgm:spPr/>
      <dgm:t>
        <a:bodyPr/>
        <a:lstStyle/>
        <a:p>
          <a:endParaRPr lang="en-US"/>
        </a:p>
      </dgm:t>
    </dgm:pt>
    <dgm:pt modelId="{3A70B702-8351-4844-80E7-70EE9A740611}" type="pres">
      <dgm:prSet presAssocID="{0AA7AB7C-D8E0-4A5C-9BAD-3FF9D31E8D9C}" presName="horFlow" presStyleCnt="0"/>
      <dgm:spPr/>
    </dgm:pt>
    <dgm:pt modelId="{BD4B9DCF-58D1-42A8-A9C4-73101D4462EF}" type="pres">
      <dgm:prSet presAssocID="{0AA7AB7C-D8E0-4A5C-9BAD-3FF9D31E8D9C}" presName="bigChev" presStyleLbl="node1" presStyleIdx="0" presStyleCnt="4"/>
      <dgm:spPr/>
      <dgm:t>
        <a:bodyPr/>
        <a:lstStyle/>
        <a:p>
          <a:endParaRPr lang="en-US"/>
        </a:p>
      </dgm:t>
    </dgm:pt>
    <dgm:pt modelId="{D77E3D1C-3E5E-4D57-8062-219CEBCD5E1C}" type="pres">
      <dgm:prSet presAssocID="{FD69E769-6AB9-4F23-B1F5-100E679FC3B6}" presName="parTrans" presStyleCnt="0"/>
      <dgm:spPr/>
    </dgm:pt>
    <dgm:pt modelId="{FA327132-FEFB-46D2-BF2E-18AC7A245A49}" type="pres">
      <dgm:prSet presAssocID="{DCD6C682-3F79-49C8-925A-899C3DDD079E}" presName="node" presStyleLbl="alignAccFollowNode1" presStyleIdx="0" presStyleCnt="7">
        <dgm:presLayoutVars>
          <dgm:bulletEnabled val="1"/>
        </dgm:presLayoutVars>
      </dgm:prSet>
      <dgm:spPr/>
      <dgm:t>
        <a:bodyPr/>
        <a:lstStyle/>
        <a:p>
          <a:endParaRPr lang="en-US"/>
        </a:p>
      </dgm:t>
    </dgm:pt>
    <dgm:pt modelId="{D3F43C3C-A961-4B3C-B736-39D544906B2C}" type="pres">
      <dgm:prSet presAssocID="{837FC13D-2056-4ACF-9D0E-01710BBE9B18}" presName="sibTrans" presStyleCnt="0"/>
      <dgm:spPr/>
    </dgm:pt>
    <dgm:pt modelId="{102F7659-7151-4EC8-A80B-0B2F5DD80954}" type="pres">
      <dgm:prSet presAssocID="{0B62CA8E-A61A-4BDB-BE84-52C65B52D2FE}" presName="node" presStyleLbl="alignAccFollowNode1" presStyleIdx="1" presStyleCnt="7">
        <dgm:presLayoutVars>
          <dgm:bulletEnabled val="1"/>
        </dgm:presLayoutVars>
      </dgm:prSet>
      <dgm:spPr/>
      <dgm:t>
        <a:bodyPr/>
        <a:lstStyle/>
        <a:p>
          <a:endParaRPr lang="en-US"/>
        </a:p>
      </dgm:t>
    </dgm:pt>
    <dgm:pt modelId="{9755C056-5C01-4393-B14C-36BA05B5F3D0}" type="pres">
      <dgm:prSet presAssocID="{468A97CC-646C-4120-9ED0-5DD7E3143522}" presName="sibTrans" presStyleCnt="0"/>
      <dgm:spPr/>
    </dgm:pt>
    <dgm:pt modelId="{58E79265-FD94-4156-8E1F-E80CEBE3210C}" type="pres">
      <dgm:prSet presAssocID="{685E7CAE-0841-4C7F-B0B8-8EB8FBB3AF94}" presName="node" presStyleLbl="alignAccFollowNode1" presStyleIdx="2" presStyleCnt="7">
        <dgm:presLayoutVars>
          <dgm:bulletEnabled val="1"/>
        </dgm:presLayoutVars>
      </dgm:prSet>
      <dgm:spPr/>
      <dgm:t>
        <a:bodyPr/>
        <a:lstStyle/>
        <a:p>
          <a:endParaRPr lang="en-US"/>
        </a:p>
      </dgm:t>
    </dgm:pt>
    <dgm:pt modelId="{3DB3BAD5-247D-442F-B7BE-B20AB5D80EC8}" type="pres">
      <dgm:prSet presAssocID="{C0871C79-92C4-466C-B088-8926A10319E5}" presName="sibTrans" presStyleCnt="0"/>
      <dgm:spPr/>
    </dgm:pt>
    <dgm:pt modelId="{CC9F5C08-30D7-444D-9EA3-BC73B2A7F1F5}" type="pres">
      <dgm:prSet presAssocID="{9C3F618A-E5CE-41EB-B4F0-F05D4CB8010C}" presName="node" presStyleLbl="alignAccFollowNode1" presStyleIdx="3" presStyleCnt="7">
        <dgm:presLayoutVars>
          <dgm:bulletEnabled val="1"/>
        </dgm:presLayoutVars>
      </dgm:prSet>
      <dgm:spPr/>
      <dgm:t>
        <a:bodyPr/>
        <a:lstStyle/>
        <a:p>
          <a:endParaRPr lang="en-US"/>
        </a:p>
      </dgm:t>
    </dgm:pt>
    <dgm:pt modelId="{BD4F74D3-49FA-4C26-BC6B-D34B1DE89094}" type="pres">
      <dgm:prSet presAssocID="{0AA7AB7C-D8E0-4A5C-9BAD-3FF9D31E8D9C}" presName="vSp" presStyleCnt="0"/>
      <dgm:spPr/>
    </dgm:pt>
    <dgm:pt modelId="{DB6C633C-047F-4BAA-BDEC-04BD1BB8261D}" type="pres">
      <dgm:prSet presAssocID="{AA2D6B40-9DF5-4CD0-9ADE-15E48D7FD28A}" presName="horFlow" presStyleCnt="0"/>
      <dgm:spPr/>
    </dgm:pt>
    <dgm:pt modelId="{179C538A-AF2B-4FE1-8086-DFF86317623F}" type="pres">
      <dgm:prSet presAssocID="{AA2D6B40-9DF5-4CD0-9ADE-15E48D7FD28A}" presName="bigChev" presStyleLbl="node1" presStyleIdx="1" presStyleCnt="4"/>
      <dgm:spPr/>
      <dgm:t>
        <a:bodyPr/>
        <a:lstStyle/>
        <a:p>
          <a:endParaRPr lang="en-US"/>
        </a:p>
      </dgm:t>
    </dgm:pt>
    <dgm:pt modelId="{2351AF6C-FD13-45E8-81AB-C23128253FCF}" type="pres">
      <dgm:prSet presAssocID="{D2475283-8261-4E24-BB71-E9956082931C}" presName="parTrans" presStyleCnt="0"/>
      <dgm:spPr/>
    </dgm:pt>
    <dgm:pt modelId="{EFD35F54-D826-446E-9167-9FB5F71656E6}" type="pres">
      <dgm:prSet presAssocID="{4B3E45D2-E81A-44B0-BF55-280AA3C2A4BD}" presName="node" presStyleLbl="alignAccFollowNode1" presStyleIdx="4" presStyleCnt="7" custScaleX="362808">
        <dgm:presLayoutVars>
          <dgm:bulletEnabled val="1"/>
        </dgm:presLayoutVars>
      </dgm:prSet>
      <dgm:spPr/>
      <dgm:t>
        <a:bodyPr/>
        <a:lstStyle/>
        <a:p>
          <a:endParaRPr lang="en-US"/>
        </a:p>
      </dgm:t>
    </dgm:pt>
    <dgm:pt modelId="{CB8B6637-6603-49F4-98A5-CE64EE483EE7}" type="pres">
      <dgm:prSet presAssocID="{AA2D6B40-9DF5-4CD0-9ADE-15E48D7FD28A}" presName="vSp" presStyleCnt="0"/>
      <dgm:spPr/>
    </dgm:pt>
    <dgm:pt modelId="{6A53CBCC-14C2-4314-8591-EEB33CFCB06A}" type="pres">
      <dgm:prSet presAssocID="{737413C2-E5B5-4D12-842C-CEA8ECD61B9D}" presName="horFlow" presStyleCnt="0"/>
      <dgm:spPr/>
    </dgm:pt>
    <dgm:pt modelId="{76303C98-FC16-43BF-BCFB-E5CF5041F3AC}" type="pres">
      <dgm:prSet presAssocID="{737413C2-E5B5-4D12-842C-CEA8ECD61B9D}" presName="bigChev" presStyleLbl="node1" presStyleIdx="2" presStyleCnt="4"/>
      <dgm:spPr/>
      <dgm:t>
        <a:bodyPr/>
        <a:lstStyle/>
        <a:p>
          <a:endParaRPr lang="en-US"/>
        </a:p>
      </dgm:t>
    </dgm:pt>
    <dgm:pt modelId="{F2998634-A029-423A-B734-2177A732E4AD}" type="pres">
      <dgm:prSet presAssocID="{1E0D50BC-8223-4CE1-9735-BDA5C003D79B}" presName="parTrans" presStyleCnt="0"/>
      <dgm:spPr/>
    </dgm:pt>
    <dgm:pt modelId="{F870B098-690B-4005-84E7-A113FE1A0FF1}" type="pres">
      <dgm:prSet presAssocID="{B2AB8F09-0973-49EA-959F-E90927281694}" presName="node" presStyleLbl="alignAccFollowNode1" presStyleIdx="5" presStyleCnt="7" custScaleX="359186">
        <dgm:presLayoutVars>
          <dgm:bulletEnabled val="1"/>
        </dgm:presLayoutVars>
      </dgm:prSet>
      <dgm:spPr/>
      <dgm:t>
        <a:bodyPr/>
        <a:lstStyle/>
        <a:p>
          <a:endParaRPr lang="en-US"/>
        </a:p>
      </dgm:t>
    </dgm:pt>
    <dgm:pt modelId="{6DA834FD-F128-49EC-BFB7-CC889ADFCA85}" type="pres">
      <dgm:prSet presAssocID="{737413C2-E5B5-4D12-842C-CEA8ECD61B9D}" presName="vSp" presStyleCnt="0"/>
      <dgm:spPr/>
    </dgm:pt>
    <dgm:pt modelId="{74497034-67E3-48DF-A17D-5C983C820481}" type="pres">
      <dgm:prSet presAssocID="{8EED17EB-8B5F-477B-8F55-3AD2E57FFA22}" presName="horFlow" presStyleCnt="0"/>
      <dgm:spPr/>
    </dgm:pt>
    <dgm:pt modelId="{6B2D5F81-EB5C-45CC-8EF9-D4E6AF2AE0DD}" type="pres">
      <dgm:prSet presAssocID="{8EED17EB-8B5F-477B-8F55-3AD2E57FFA22}" presName="bigChev" presStyleLbl="node1" presStyleIdx="3" presStyleCnt="4"/>
      <dgm:spPr/>
      <dgm:t>
        <a:bodyPr/>
        <a:lstStyle/>
        <a:p>
          <a:endParaRPr lang="en-US"/>
        </a:p>
      </dgm:t>
    </dgm:pt>
    <dgm:pt modelId="{50DF43EF-1B4A-470A-A132-0E9FE7E62C74}" type="pres">
      <dgm:prSet presAssocID="{15241C58-26E4-4CBF-83B4-97794EDF25ED}" presName="parTrans" presStyleCnt="0"/>
      <dgm:spPr/>
    </dgm:pt>
    <dgm:pt modelId="{68227CD9-4DDB-4F5C-81E5-BF1A24AC14CA}" type="pres">
      <dgm:prSet presAssocID="{EC601172-4C12-4082-A1B9-48596613FBF7}" presName="node" presStyleLbl="alignAccFollowNode1" presStyleIdx="6" presStyleCnt="7" custScaleX="357960">
        <dgm:presLayoutVars>
          <dgm:bulletEnabled val="1"/>
        </dgm:presLayoutVars>
      </dgm:prSet>
      <dgm:spPr/>
      <dgm:t>
        <a:bodyPr/>
        <a:lstStyle/>
        <a:p>
          <a:endParaRPr lang="en-US"/>
        </a:p>
      </dgm:t>
    </dgm:pt>
  </dgm:ptLst>
  <dgm:cxnLst>
    <dgm:cxn modelId="{6AF09B1C-BBDE-4360-A2BB-A791C006723E}" srcId="{1D93BBDB-7EB4-48D1-AE71-0A1FDDC33E23}" destId="{0AA7AB7C-D8E0-4A5C-9BAD-3FF9D31E8D9C}" srcOrd="0" destOrd="0" parTransId="{3FEC70FB-C37C-4F76-9224-1C76D577344D}" sibTransId="{FC5EC168-E9B6-436A-AD8B-FFB1914B1675}"/>
    <dgm:cxn modelId="{2819DD67-26F7-411C-97A9-D193F971B2D0}" type="presOf" srcId="{EC601172-4C12-4082-A1B9-48596613FBF7}" destId="{68227CD9-4DDB-4F5C-81E5-BF1A24AC14CA}" srcOrd="0" destOrd="0" presId="urn:microsoft.com/office/officeart/2005/8/layout/lProcess3"/>
    <dgm:cxn modelId="{F2A2472B-AF14-4733-8DF2-4318C2DD6B75}" type="presOf" srcId="{0B62CA8E-A61A-4BDB-BE84-52C65B52D2FE}" destId="{102F7659-7151-4EC8-A80B-0B2F5DD80954}" srcOrd="0" destOrd="0" presId="urn:microsoft.com/office/officeart/2005/8/layout/lProcess3"/>
    <dgm:cxn modelId="{0075ADAD-E915-45D9-A1E6-115ED2608DFF}" srcId="{737413C2-E5B5-4D12-842C-CEA8ECD61B9D}" destId="{B2AB8F09-0973-49EA-959F-E90927281694}" srcOrd="0" destOrd="0" parTransId="{1E0D50BC-8223-4CE1-9735-BDA5C003D79B}" sibTransId="{3C566FBD-7031-4C3C-9589-CCA0BE89EE31}"/>
    <dgm:cxn modelId="{15BB63A1-4F61-49E7-AE8C-76D2FA0C6EE6}" srcId="{0AA7AB7C-D8E0-4A5C-9BAD-3FF9D31E8D9C}" destId="{685E7CAE-0841-4C7F-B0B8-8EB8FBB3AF94}" srcOrd="2" destOrd="0" parTransId="{73B94771-E388-401D-ACF2-392B6C18F0AD}" sibTransId="{C0871C79-92C4-466C-B088-8926A10319E5}"/>
    <dgm:cxn modelId="{A37FDAC2-C1D2-4B17-94C9-2DA83AC12E4A}" type="presOf" srcId="{737413C2-E5B5-4D12-842C-CEA8ECD61B9D}" destId="{76303C98-FC16-43BF-BCFB-E5CF5041F3AC}" srcOrd="0" destOrd="0" presId="urn:microsoft.com/office/officeart/2005/8/layout/lProcess3"/>
    <dgm:cxn modelId="{EC5CFAE8-DA6F-4954-A426-50547F34392F}" type="presOf" srcId="{AA2D6B40-9DF5-4CD0-9ADE-15E48D7FD28A}" destId="{179C538A-AF2B-4FE1-8086-DFF86317623F}" srcOrd="0" destOrd="0" presId="urn:microsoft.com/office/officeart/2005/8/layout/lProcess3"/>
    <dgm:cxn modelId="{B99628C6-1188-40BD-9296-F155CBE1D533}" srcId="{1D93BBDB-7EB4-48D1-AE71-0A1FDDC33E23}" destId="{737413C2-E5B5-4D12-842C-CEA8ECD61B9D}" srcOrd="2" destOrd="0" parTransId="{07A4EC84-2A89-4ED1-84B0-884A84D4BFFC}" sibTransId="{614848CE-DBD1-4081-9ACF-2CDAB61DF323}"/>
    <dgm:cxn modelId="{63F35585-72A9-45DE-AAE9-9619FFE5D665}" srcId="{0AA7AB7C-D8E0-4A5C-9BAD-3FF9D31E8D9C}" destId="{DCD6C682-3F79-49C8-925A-899C3DDD079E}" srcOrd="0" destOrd="0" parTransId="{FD69E769-6AB9-4F23-B1F5-100E679FC3B6}" sibTransId="{837FC13D-2056-4ACF-9D0E-01710BBE9B18}"/>
    <dgm:cxn modelId="{AD3DE396-4228-440B-969F-682E0276F91C}" type="presOf" srcId="{B2AB8F09-0973-49EA-959F-E90927281694}" destId="{F870B098-690B-4005-84E7-A113FE1A0FF1}" srcOrd="0" destOrd="0" presId="urn:microsoft.com/office/officeart/2005/8/layout/lProcess3"/>
    <dgm:cxn modelId="{2D8DE8E9-644C-4935-9B12-4BFCD947D955}" type="presOf" srcId="{0AA7AB7C-D8E0-4A5C-9BAD-3FF9D31E8D9C}" destId="{BD4B9DCF-58D1-42A8-A9C4-73101D4462EF}" srcOrd="0" destOrd="0" presId="urn:microsoft.com/office/officeart/2005/8/layout/lProcess3"/>
    <dgm:cxn modelId="{1710C036-934F-44E5-90CF-BE22897FA1AB}" srcId="{0AA7AB7C-D8E0-4A5C-9BAD-3FF9D31E8D9C}" destId="{0B62CA8E-A61A-4BDB-BE84-52C65B52D2FE}" srcOrd="1" destOrd="0" parTransId="{ACDBE42A-7D57-47AE-808A-9CEE3CDF2EBB}" sibTransId="{468A97CC-646C-4120-9ED0-5DD7E3143522}"/>
    <dgm:cxn modelId="{B2A5FAC3-0C20-45BC-91A4-59C5D6C00C3C}" type="presOf" srcId="{8EED17EB-8B5F-477B-8F55-3AD2E57FFA22}" destId="{6B2D5F81-EB5C-45CC-8EF9-D4E6AF2AE0DD}" srcOrd="0" destOrd="0" presId="urn:microsoft.com/office/officeart/2005/8/layout/lProcess3"/>
    <dgm:cxn modelId="{BD0A3221-4B3D-4661-B1EA-BFFC40F9B946}" srcId="{AA2D6B40-9DF5-4CD0-9ADE-15E48D7FD28A}" destId="{4B3E45D2-E81A-44B0-BF55-280AA3C2A4BD}" srcOrd="0" destOrd="0" parTransId="{D2475283-8261-4E24-BB71-E9956082931C}" sibTransId="{0D5C1493-672E-4C62-85E0-283A436BA036}"/>
    <dgm:cxn modelId="{22DADD34-EE1A-4933-A5A1-4860CA9ED48C}" type="presOf" srcId="{9C3F618A-E5CE-41EB-B4F0-F05D4CB8010C}" destId="{CC9F5C08-30D7-444D-9EA3-BC73B2A7F1F5}" srcOrd="0" destOrd="0" presId="urn:microsoft.com/office/officeart/2005/8/layout/lProcess3"/>
    <dgm:cxn modelId="{BE95A50B-97A7-4564-B575-B5E1279BA328}" srcId="{1D93BBDB-7EB4-48D1-AE71-0A1FDDC33E23}" destId="{8EED17EB-8B5F-477B-8F55-3AD2E57FFA22}" srcOrd="3" destOrd="0" parTransId="{B4306947-3D26-42D2-BA95-834ACE2C4024}" sibTransId="{02827E2E-D6E7-4B04-B028-56B1A9BA8F12}"/>
    <dgm:cxn modelId="{0807878E-78C2-4D3C-993C-40EC98CDE9A5}" type="presOf" srcId="{4B3E45D2-E81A-44B0-BF55-280AA3C2A4BD}" destId="{EFD35F54-D826-446E-9167-9FB5F71656E6}" srcOrd="0" destOrd="0" presId="urn:microsoft.com/office/officeart/2005/8/layout/lProcess3"/>
    <dgm:cxn modelId="{A2DA8950-E605-4057-B1C4-BA5147A98D55}" srcId="{1D93BBDB-7EB4-48D1-AE71-0A1FDDC33E23}" destId="{AA2D6B40-9DF5-4CD0-9ADE-15E48D7FD28A}" srcOrd="1" destOrd="0" parTransId="{9F6F8024-E9AB-4DBD-B374-47E28784687D}" sibTransId="{E6ADF561-E3BF-4E2D-B03D-884784B3FFF1}"/>
    <dgm:cxn modelId="{4FC0AC85-8EB5-4520-9554-28CDFCC15FA8}" type="presOf" srcId="{1D93BBDB-7EB4-48D1-AE71-0A1FDDC33E23}" destId="{0EC2896C-7856-468E-B719-37F8D8CB5653}" srcOrd="0" destOrd="0" presId="urn:microsoft.com/office/officeart/2005/8/layout/lProcess3"/>
    <dgm:cxn modelId="{E85F1025-58CA-4AC8-B7FB-AF05029CD76F}" srcId="{8EED17EB-8B5F-477B-8F55-3AD2E57FFA22}" destId="{EC601172-4C12-4082-A1B9-48596613FBF7}" srcOrd="0" destOrd="0" parTransId="{15241C58-26E4-4CBF-83B4-97794EDF25ED}" sibTransId="{E9D7D7E8-FC38-48C8-BBDF-5833B0F7BED9}"/>
    <dgm:cxn modelId="{23A41CE9-6555-4A9D-8A4E-0F399D616BDF}" type="presOf" srcId="{685E7CAE-0841-4C7F-B0B8-8EB8FBB3AF94}" destId="{58E79265-FD94-4156-8E1F-E80CEBE3210C}" srcOrd="0" destOrd="0" presId="urn:microsoft.com/office/officeart/2005/8/layout/lProcess3"/>
    <dgm:cxn modelId="{35D16330-134C-4589-9E27-C5E05FB20C2D}" type="presOf" srcId="{DCD6C682-3F79-49C8-925A-899C3DDD079E}" destId="{FA327132-FEFB-46D2-BF2E-18AC7A245A49}" srcOrd="0" destOrd="0" presId="urn:microsoft.com/office/officeart/2005/8/layout/lProcess3"/>
    <dgm:cxn modelId="{206284C4-C590-41D0-95E1-C141C5F2DE8C}" srcId="{0AA7AB7C-D8E0-4A5C-9BAD-3FF9D31E8D9C}" destId="{9C3F618A-E5CE-41EB-B4F0-F05D4CB8010C}" srcOrd="3" destOrd="0" parTransId="{3854D2B2-69ED-4F20-B546-FFF7DBA4C2CC}" sibTransId="{91DFA37F-7CD2-47AA-AAE9-96D9A325AA7C}"/>
    <dgm:cxn modelId="{3B23B9CD-CA19-418A-9BEC-5CC7B2075B54}" type="presParOf" srcId="{0EC2896C-7856-468E-B719-37F8D8CB5653}" destId="{3A70B702-8351-4844-80E7-70EE9A740611}" srcOrd="0" destOrd="0" presId="urn:microsoft.com/office/officeart/2005/8/layout/lProcess3"/>
    <dgm:cxn modelId="{6A157F94-9422-498A-8463-D986165D43D5}" type="presParOf" srcId="{3A70B702-8351-4844-80E7-70EE9A740611}" destId="{BD4B9DCF-58D1-42A8-A9C4-73101D4462EF}" srcOrd="0" destOrd="0" presId="urn:microsoft.com/office/officeart/2005/8/layout/lProcess3"/>
    <dgm:cxn modelId="{C4D3F8FE-FC16-4CEF-9228-BB013C8B0D4B}" type="presParOf" srcId="{3A70B702-8351-4844-80E7-70EE9A740611}" destId="{D77E3D1C-3E5E-4D57-8062-219CEBCD5E1C}" srcOrd="1" destOrd="0" presId="urn:microsoft.com/office/officeart/2005/8/layout/lProcess3"/>
    <dgm:cxn modelId="{4DB3C9E2-5A35-454A-B86F-23D727B9FD43}" type="presParOf" srcId="{3A70B702-8351-4844-80E7-70EE9A740611}" destId="{FA327132-FEFB-46D2-BF2E-18AC7A245A49}" srcOrd="2" destOrd="0" presId="urn:microsoft.com/office/officeart/2005/8/layout/lProcess3"/>
    <dgm:cxn modelId="{2592E903-419C-4A00-B957-AC79EEE7AA70}" type="presParOf" srcId="{3A70B702-8351-4844-80E7-70EE9A740611}" destId="{D3F43C3C-A961-4B3C-B736-39D544906B2C}" srcOrd="3" destOrd="0" presId="urn:microsoft.com/office/officeart/2005/8/layout/lProcess3"/>
    <dgm:cxn modelId="{C40CE8CB-9CD2-4B21-AF89-E62D8A3467F0}" type="presParOf" srcId="{3A70B702-8351-4844-80E7-70EE9A740611}" destId="{102F7659-7151-4EC8-A80B-0B2F5DD80954}" srcOrd="4" destOrd="0" presId="urn:microsoft.com/office/officeart/2005/8/layout/lProcess3"/>
    <dgm:cxn modelId="{80A560E2-28B3-475C-AB1D-FC2582C6775A}" type="presParOf" srcId="{3A70B702-8351-4844-80E7-70EE9A740611}" destId="{9755C056-5C01-4393-B14C-36BA05B5F3D0}" srcOrd="5" destOrd="0" presId="urn:microsoft.com/office/officeart/2005/8/layout/lProcess3"/>
    <dgm:cxn modelId="{2BF86EC6-C819-4CA1-A1F8-597AE37C9D8F}" type="presParOf" srcId="{3A70B702-8351-4844-80E7-70EE9A740611}" destId="{58E79265-FD94-4156-8E1F-E80CEBE3210C}" srcOrd="6" destOrd="0" presId="urn:microsoft.com/office/officeart/2005/8/layout/lProcess3"/>
    <dgm:cxn modelId="{DF2E5716-02E3-4AE2-99F8-E6A30E528377}" type="presParOf" srcId="{3A70B702-8351-4844-80E7-70EE9A740611}" destId="{3DB3BAD5-247D-442F-B7BE-B20AB5D80EC8}" srcOrd="7" destOrd="0" presId="urn:microsoft.com/office/officeart/2005/8/layout/lProcess3"/>
    <dgm:cxn modelId="{0C3E6D73-E69F-4CD2-85D2-33CCE473F097}" type="presParOf" srcId="{3A70B702-8351-4844-80E7-70EE9A740611}" destId="{CC9F5C08-30D7-444D-9EA3-BC73B2A7F1F5}" srcOrd="8" destOrd="0" presId="urn:microsoft.com/office/officeart/2005/8/layout/lProcess3"/>
    <dgm:cxn modelId="{78C69C46-0B60-447E-9B13-009BDA6FD74A}" type="presParOf" srcId="{0EC2896C-7856-468E-B719-37F8D8CB5653}" destId="{BD4F74D3-49FA-4C26-BC6B-D34B1DE89094}" srcOrd="1" destOrd="0" presId="urn:microsoft.com/office/officeart/2005/8/layout/lProcess3"/>
    <dgm:cxn modelId="{F497447A-8A5D-4750-B270-6E7F68DDF507}" type="presParOf" srcId="{0EC2896C-7856-468E-B719-37F8D8CB5653}" destId="{DB6C633C-047F-4BAA-BDEC-04BD1BB8261D}" srcOrd="2" destOrd="0" presId="urn:microsoft.com/office/officeart/2005/8/layout/lProcess3"/>
    <dgm:cxn modelId="{CB5BA996-3B5C-4636-8D9D-821B578A758F}" type="presParOf" srcId="{DB6C633C-047F-4BAA-BDEC-04BD1BB8261D}" destId="{179C538A-AF2B-4FE1-8086-DFF86317623F}" srcOrd="0" destOrd="0" presId="urn:microsoft.com/office/officeart/2005/8/layout/lProcess3"/>
    <dgm:cxn modelId="{627208D8-79DF-4F72-8C53-6EE104EBAFFE}" type="presParOf" srcId="{DB6C633C-047F-4BAA-BDEC-04BD1BB8261D}" destId="{2351AF6C-FD13-45E8-81AB-C23128253FCF}" srcOrd="1" destOrd="0" presId="urn:microsoft.com/office/officeart/2005/8/layout/lProcess3"/>
    <dgm:cxn modelId="{47E1A9C3-0261-49CD-8315-D32748E0FF55}" type="presParOf" srcId="{DB6C633C-047F-4BAA-BDEC-04BD1BB8261D}" destId="{EFD35F54-D826-446E-9167-9FB5F71656E6}" srcOrd="2" destOrd="0" presId="urn:microsoft.com/office/officeart/2005/8/layout/lProcess3"/>
    <dgm:cxn modelId="{D1DF140C-9B18-472F-9D71-706262D210F7}" type="presParOf" srcId="{0EC2896C-7856-468E-B719-37F8D8CB5653}" destId="{CB8B6637-6603-49F4-98A5-CE64EE483EE7}" srcOrd="3" destOrd="0" presId="urn:microsoft.com/office/officeart/2005/8/layout/lProcess3"/>
    <dgm:cxn modelId="{31A13195-8254-4A36-A158-FC0E142593F5}" type="presParOf" srcId="{0EC2896C-7856-468E-B719-37F8D8CB5653}" destId="{6A53CBCC-14C2-4314-8591-EEB33CFCB06A}" srcOrd="4" destOrd="0" presId="urn:microsoft.com/office/officeart/2005/8/layout/lProcess3"/>
    <dgm:cxn modelId="{E5219765-72A5-44AD-882D-8636F025B0B8}" type="presParOf" srcId="{6A53CBCC-14C2-4314-8591-EEB33CFCB06A}" destId="{76303C98-FC16-43BF-BCFB-E5CF5041F3AC}" srcOrd="0" destOrd="0" presId="urn:microsoft.com/office/officeart/2005/8/layout/lProcess3"/>
    <dgm:cxn modelId="{123D387E-85BB-4424-94DA-ECCCC58DD609}" type="presParOf" srcId="{6A53CBCC-14C2-4314-8591-EEB33CFCB06A}" destId="{F2998634-A029-423A-B734-2177A732E4AD}" srcOrd="1" destOrd="0" presId="urn:microsoft.com/office/officeart/2005/8/layout/lProcess3"/>
    <dgm:cxn modelId="{F7AF555A-20EF-4C51-85B1-1D17BF5D4F71}" type="presParOf" srcId="{6A53CBCC-14C2-4314-8591-EEB33CFCB06A}" destId="{F870B098-690B-4005-84E7-A113FE1A0FF1}" srcOrd="2" destOrd="0" presId="urn:microsoft.com/office/officeart/2005/8/layout/lProcess3"/>
    <dgm:cxn modelId="{603AFDC4-DE94-4C14-AED3-57DEAEAEC45A}" type="presParOf" srcId="{0EC2896C-7856-468E-B719-37F8D8CB5653}" destId="{6DA834FD-F128-49EC-BFB7-CC889ADFCA85}" srcOrd="5" destOrd="0" presId="urn:microsoft.com/office/officeart/2005/8/layout/lProcess3"/>
    <dgm:cxn modelId="{3EA7C163-6A3B-4D81-9AC5-E92A7FDEE346}" type="presParOf" srcId="{0EC2896C-7856-468E-B719-37F8D8CB5653}" destId="{74497034-67E3-48DF-A17D-5C983C820481}" srcOrd="6" destOrd="0" presId="urn:microsoft.com/office/officeart/2005/8/layout/lProcess3"/>
    <dgm:cxn modelId="{CA70D202-6319-4147-B962-0E89F5C4C2D2}" type="presParOf" srcId="{74497034-67E3-48DF-A17D-5C983C820481}" destId="{6B2D5F81-EB5C-45CC-8EF9-D4E6AF2AE0DD}" srcOrd="0" destOrd="0" presId="urn:microsoft.com/office/officeart/2005/8/layout/lProcess3"/>
    <dgm:cxn modelId="{95A7E2D6-B1BA-41FF-90B7-62AA8CBB4F6D}" type="presParOf" srcId="{74497034-67E3-48DF-A17D-5C983C820481}" destId="{50DF43EF-1B4A-470A-A132-0E9FE7E62C74}" srcOrd="1" destOrd="0" presId="urn:microsoft.com/office/officeart/2005/8/layout/lProcess3"/>
    <dgm:cxn modelId="{62DA73EC-8DB2-42EE-9377-CACA1BE5203F}" type="presParOf" srcId="{74497034-67E3-48DF-A17D-5C983C820481}" destId="{68227CD9-4DDB-4F5C-81E5-BF1A24AC14CA}" srcOrd="2" destOrd="0" presId="urn:microsoft.com/office/officeart/2005/8/layout/l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6B0980-9756-4B2A-938B-D7872034D7EB}">
      <dsp:nvSpPr>
        <dsp:cNvPr id="0" name=""/>
        <dsp:cNvSpPr/>
      </dsp:nvSpPr>
      <dsp:spPr>
        <a:xfrm>
          <a:off x="2822055" y="1320096"/>
          <a:ext cx="992453" cy="979838"/>
        </a:xfrm>
        <a:prstGeom prst="ellipse">
          <a:avLst/>
        </a:prstGeom>
        <a:gradFill rotWithShape="0">
          <a:gsLst>
            <a:gs pos="0">
              <a:schemeClr val="accent2">
                <a:hueOff val="0"/>
                <a:satOff val="0"/>
                <a:lumOff val="0"/>
                <a:alphaOff val="0"/>
                <a:shade val="15000"/>
                <a:satMod val="180000"/>
              </a:schemeClr>
            </a:gs>
            <a:gs pos="50000">
              <a:schemeClr val="accent2">
                <a:hueOff val="0"/>
                <a:satOff val="0"/>
                <a:lumOff val="0"/>
                <a:alphaOff val="0"/>
                <a:shade val="45000"/>
                <a:satMod val="170000"/>
              </a:schemeClr>
            </a:gs>
            <a:gs pos="70000">
              <a:schemeClr val="accent2">
                <a:hueOff val="0"/>
                <a:satOff val="0"/>
                <a:lumOff val="0"/>
                <a:alphaOff val="0"/>
                <a:tint val="99000"/>
                <a:shade val="65000"/>
                <a:satMod val="155000"/>
              </a:schemeClr>
            </a:gs>
            <a:gs pos="100000">
              <a:schemeClr val="accent2">
                <a:hueOff val="0"/>
                <a:satOff val="0"/>
                <a:lumOff val="0"/>
                <a:alphaOff val="0"/>
                <a:tint val="95500"/>
                <a:shade val="100000"/>
                <a:satMod val="155000"/>
              </a:schemeClr>
            </a:gs>
          </a:gsLst>
          <a:lin ang="16200000" scaled="0"/>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6035" tIns="26035" rIns="26035" bIns="26035" numCol="1" spcCol="1270" anchor="ctr" anchorCtr="0">
          <a:noAutofit/>
        </a:bodyPr>
        <a:lstStyle/>
        <a:p>
          <a:pPr lvl="0" algn="ctr" defTabSz="1822450">
            <a:lnSpc>
              <a:spcPct val="90000"/>
            </a:lnSpc>
            <a:spcBef>
              <a:spcPct val="0"/>
            </a:spcBef>
            <a:spcAft>
              <a:spcPct val="35000"/>
            </a:spcAft>
          </a:pPr>
          <a:r>
            <a:rPr lang="en-US" sz="4100" kern="1200" dirty="0" smtClean="0"/>
            <a:t>Z3</a:t>
          </a:r>
          <a:endParaRPr lang="en-US" sz="4100" kern="1200" dirty="0"/>
        </a:p>
      </dsp:txBody>
      <dsp:txXfrm>
        <a:off x="2967396" y="1463590"/>
        <a:ext cx="701771" cy="692850"/>
      </dsp:txXfrm>
    </dsp:sp>
    <dsp:sp modelId="{4791977B-3D60-45CE-A267-EB0E534B83F4}">
      <dsp:nvSpPr>
        <dsp:cNvPr id="0" name=""/>
        <dsp:cNvSpPr/>
      </dsp:nvSpPr>
      <dsp:spPr>
        <a:xfrm rot="11700000">
          <a:off x="1880008" y="1385486"/>
          <a:ext cx="923199" cy="325660"/>
        </a:xfrm>
        <a:prstGeom prst="leftArrow">
          <a:avLst>
            <a:gd name="adj1" fmla="val 60000"/>
            <a:gd name="adj2" fmla="val 50000"/>
          </a:avLst>
        </a:prstGeom>
        <a:gradFill rotWithShape="0">
          <a:gsLst>
            <a:gs pos="0">
              <a:schemeClr val="accent3">
                <a:hueOff val="0"/>
                <a:satOff val="0"/>
                <a:lumOff val="0"/>
                <a:alphaOff val="0"/>
                <a:shade val="15000"/>
                <a:satMod val="180000"/>
              </a:schemeClr>
            </a:gs>
            <a:gs pos="50000">
              <a:schemeClr val="accent3">
                <a:hueOff val="0"/>
                <a:satOff val="0"/>
                <a:lumOff val="0"/>
                <a:alphaOff val="0"/>
                <a:shade val="45000"/>
                <a:satMod val="170000"/>
              </a:schemeClr>
            </a:gs>
            <a:gs pos="70000">
              <a:schemeClr val="accent3">
                <a:hueOff val="0"/>
                <a:satOff val="0"/>
                <a:lumOff val="0"/>
                <a:alphaOff val="0"/>
                <a:tint val="99000"/>
                <a:shade val="65000"/>
                <a:satMod val="155000"/>
              </a:schemeClr>
            </a:gs>
            <a:gs pos="100000">
              <a:schemeClr val="accent3">
                <a:hueOff val="0"/>
                <a:satOff val="0"/>
                <a:lumOff val="0"/>
                <a:alphaOff val="0"/>
                <a:tint val="95500"/>
                <a:shade val="100000"/>
                <a:satMod val="155000"/>
              </a:schemeClr>
            </a:gs>
          </a:gsLst>
          <a:lin ang="16200000" scaled="0"/>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75B58844-1A6B-4178-B654-1BDC9729BEDA}">
      <dsp:nvSpPr>
        <dsp:cNvPr id="0" name=""/>
        <dsp:cNvSpPr/>
      </dsp:nvSpPr>
      <dsp:spPr>
        <a:xfrm>
          <a:off x="1352969" y="994631"/>
          <a:ext cx="1085535" cy="868428"/>
        </a:xfrm>
        <a:prstGeom prst="roundRect">
          <a:avLst>
            <a:gd name="adj" fmla="val 10000"/>
          </a:avLst>
        </a:prstGeom>
        <a:gradFill rotWithShape="0">
          <a:gsLst>
            <a:gs pos="0">
              <a:schemeClr val="accent3">
                <a:hueOff val="0"/>
                <a:satOff val="0"/>
                <a:lumOff val="0"/>
                <a:alphaOff val="0"/>
                <a:shade val="15000"/>
                <a:satMod val="180000"/>
              </a:schemeClr>
            </a:gs>
            <a:gs pos="50000">
              <a:schemeClr val="accent3">
                <a:hueOff val="0"/>
                <a:satOff val="0"/>
                <a:lumOff val="0"/>
                <a:alphaOff val="0"/>
                <a:shade val="45000"/>
                <a:satMod val="170000"/>
              </a:schemeClr>
            </a:gs>
            <a:gs pos="70000">
              <a:schemeClr val="accent3">
                <a:hueOff val="0"/>
                <a:satOff val="0"/>
                <a:lumOff val="0"/>
                <a:alphaOff val="0"/>
                <a:tint val="99000"/>
                <a:shade val="65000"/>
                <a:satMod val="155000"/>
              </a:schemeClr>
            </a:gs>
            <a:gs pos="100000">
              <a:schemeClr val="accent3">
                <a:hueOff val="0"/>
                <a:satOff val="0"/>
                <a:lumOff val="0"/>
                <a:alphaOff val="0"/>
                <a:tint val="95500"/>
                <a:shade val="100000"/>
                <a:satMod val="155000"/>
              </a:schemeClr>
            </a:gs>
          </a:gsLst>
          <a:lin ang="16200000" scaled="0"/>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lvl="0" algn="ctr" defTabSz="1066800">
            <a:lnSpc>
              <a:spcPct val="90000"/>
            </a:lnSpc>
            <a:spcBef>
              <a:spcPct val="0"/>
            </a:spcBef>
            <a:spcAft>
              <a:spcPct val="35000"/>
            </a:spcAft>
          </a:pPr>
          <a:r>
            <a:rPr lang="en-US" sz="2400" kern="1200" dirty="0" smtClean="0"/>
            <a:t>Text</a:t>
          </a:r>
          <a:endParaRPr lang="en-US" sz="2400" kern="1200" dirty="0"/>
        </a:p>
      </dsp:txBody>
      <dsp:txXfrm>
        <a:off x="1378404" y="1020066"/>
        <a:ext cx="1034665" cy="817558"/>
      </dsp:txXfrm>
    </dsp:sp>
    <dsp:sp modelId="{37DAC68F-24B1-4F47-B42F-F4B9F50132B0}">
      <dsp:nvSpPr>
        <dsp:cNvPr id="0" name=""/>
        <dsp:cNvSpPr/>
      </dsp:nvSpPr>
      <dsp:spPr>
        <a:xfrm rot="14700000">
          <a:off x="2428060" y="732834"/>
          <a:ext cx="927705" cy="325660"/>
        </a:xfrm>
        <a:prstGeom prst="leftArrow">
          <a:avLst>
            <a:gd name="adj1" fmla="val 60000"/>
            <a:gd name="adj2" fmla="val 50000"/>
          </a:avLst>
        </a:prstGeom>
        <a:gradFill rotWithShape="0">
          <a:gsLst>
            <a:gs pos="0">
              <a:schemeClr val="accent3">
                <a:hueOff val="1343675"/>
                <a:satOff val="-2482"/>
                <a:lumOff val="-915"/>
                <a:alphaOff val="0"/>
                <a:shade val="15000"/>
                <a:satMod val="180000"/>
              </a:schemeClr>
            </a:gs>
            <a:gs pos="50000">
              <a:schemeClr val="accent3">
                <a:hueOff val="1343675"/>
                <a:satOff val="-2482"/>
                <a:lumOff val="-915"/>
                <a:alphaOff val="0"/>
                <a:shade val="45000"/>
                <a:satMod val="170000"/>
              </a:schemeClr>
            </a:gs>
            <a:gs pos="70000">
              <a:schemeClr val="accent3">
                <a:hueOff val="1343675"/>
                <a:satOff val="-2482"/>
                <a:lumOff val="-915"/>
                <a:alphaOff val="0"/>
                <a:tint val="99000"/>
                <a:shade val="65000"/>
                <a:satMod val="155000"/>
              </a:schemeClr>
            </a:gs>
            <a:gs pos="100000">
              <a:schemeClr val="accent3">
                <a:hueOff val="1343675"/>
                <a:satOff val="-2482"/>
                <a:lumOff val="-915"/>
                <a:alphaOff val="0"/>
                <a:tint val="95500"/>
                <a:shade val="100000"/>
                <a:satMod val="155000"/>
              </a:schemeClr>
            </a:gs>
          </a:gsLst>
          <a:lin ang="16200000" scaled="0"/>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8034B1A8-9228-48E4-AC62-0BA38AAD0108}">
      <dsp:nvSpPr>
        <dsp:cNvPr id="0" name=""/>
        <dsp:cNvSpPr/>
      </dsp:nvSpPr>
      <dsp:spPr>
        <a:xfrm>
          <a:off x="2153113" y="41057"/>
          <a:ext cx="1085535" cy="868428"/>
        </a:xfrm>
        <a:prstGeom prst="roundRect">
          <a:avLst>
            <a:gd name="adj" fmla="val 10000"/>
          </a:avLst>
        </a:prstGeom>
        <a:gradFill rotWithShape="0">
          <a:gsLst>
            <a:gs pos="0">
              <a:schemeClr val="accent3">
                <a:hueOff val="1343675"/>
                <a:satOff val="-2482"/>
                <a:lumOff val="-915"/>
                <a:alphaOff val="0"/>
                <a:shade val="15000"/>
                <a:satMod val="180000"/>
              </a:schemeClr>
            </a:gs>
            <a:gs pos="50000">
              <a:schemeClr val="accent3">
                <a:hueOff val="1343675"/>
                <a:satOff val="-2482"/>
                <a:lumOff val="-915"/>
                <a:alphaOff val="0"/>
                <a:shade val="45000"/>
                <a:satMod val="170000"/>
              </a:schemeClr>
            </a:gs>
            <a:gs pos="70000">
              <a:schemeClr val="accent3">
                <a:hueOff val="1343675"/>
                <a:satOff val="-2482"/>
                <a:lumOff val="-915"/>
                <a:alphaOff val="0"/>
                <a:tint val="99000"/>
                <a:shade val="65000"/>
                <a:satMod val="155000"/>
              </a:schemeClr>
            </a:gs>
            <a:gs pos="100000">
              <a:schemeClr val="accent3">
                <a:hueOff val="1343675"/>
                <a:satOff val="-2482"/>
                <a:lumOff val="-915"/>
                <a:alphaOff val="0"/>
                <a:tint val="95500"/>
                <a:shade val="100000"/>
                <a:satMod val="155000"/>
              </a:schemeClr>
            </a:gs>
          </a:gsLst>
          <a:lin ang="16200000" scaled="0"/>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lvl="0" algn="ctr" defTabSz="1066800">
            <a:lnSpc>
              <a:spcPct val="90000"/>
            </a:lnSpc>
            <a:spcBef>
              <a:spcPct val="0"/>
            </a:spcBef>
            <a:spcAft>
              <a:spcPct val="35000"/>
            </a:spcAft>
          </a:pPr>
          <a:r>
            <a:rPr lang="en-US" sz="2400" kern="1200" dirty="0" smtClean="0"/>
            <a:t>C/C++</a:t>
          </a:r>
          <a:endParaRPr lang="en-US" sz="2400" kern="1200" dirty="0"/>
        </a:p>
      </dsp:txBody>
      <dsp:txXfrm>
        <a:off x="2178548" y="66492"/>
        <a:ext cx="1034665" cy="817558"/>
      </dsp:txXfrm>
    </dsp:sp>
    <dsp:sp modelId="{4245A790-3F38-49C0-A396-70842A9BABC0}">
      <dsp:nvSpPr>
        <dsp:cNvPr id="0" name=""/>
        <dsp:cNvSpPr/>
      </dsp:nvSpPr>
      <dsp:spPr>
        <a:xfrm rot="17700000">
          <a:off x="3280797" y="732834"/>
          <a:ext cx="927705" cy="325660"/>
        </a:xfrm>
        <a:prstGeom prst="leftArrow">
          <a:avLst>
            <a:gd name="adj1" fmla="val 60000"/>
            <a:gd name="adj2" fmla="val 50000"/>
          </a:avLst>
        </a:prstGeom>
        <a:gradFill rotWithShape="0">
          <a:gsLst>
            <a:gs pos="0">
              <a:schemeClr val="accent3">
                <a:hueOff val="2687350"/>
                <a:satOff val="-4965"/>
                <a:lumOff val="-1831"/>
                <a:alphaOff val="0"/>
                <a:shade val="15000"/>
                <a:satMod val="180000"/>
              </a:schemeClr>
            </a:gs>
            <a:gs pos="50000">
              <a:schemeClr val="accent3">
                <a:hueOff val="2687350"/>
                <a:satOff val="-4965"/>
                <a:lumOff val="-1831"/>
                <a:alphaOff val="0"/>
                <a:shade val="45000"/>
                <a:satMod val="170000"/>
              </a:schemeClr>
            </a:gs>
            <a:gs pos="70000">
              <a:schemeClr val="accent3">
                <a:hueOff val="2687350"/>
                <a:satOff val="-4965"/>
                <a:lumOff val="-1831"/>
                <a:alphaOff val="0"/>
                <a:tint val="99000"/>
                <a:shade val="65000"/>
                <a:satMod val="155000"/>
              </a:schemeClr>
            </a:gs>
            <a:gs pos="100000">
              <a:schemeClr val="accent3">
                <a:hueOff val="2687350"/>
                <a:satOff val="-4965"/>
                <a:lumOff val="-1831"/>
                <a:alphaOff val="0"/>
                <a:tint val="95500"/>
                <a:shade val="100000"/>
                <a:satMod val="155000"/>
              </a:schemeClr>
            </a:gs>
          </a:gsLst>
          <a:lin ang="16200000" scaled="0"/>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856B82B9-8B72-4709-AD97-A7D3F98FA0ED}">
      <dsp:nvSpPr>
        <dsp:cNvPr id="0" name=""/>
        <dsp:cNvSpPr/>
      </dsp:nvSpPr>
      <dsp:spPr>
        <a:xfrm>
          <a:off x="3397915" y="41057"/>
          <a:ext cx="1085535" cy="868428"/>
        </a:xfrm>
        <a:prstGeom prst="roundRect">
          <a:avLst>
            <a:gd name="adj" fmla="val 10000"/>
          </a:avLst>
        </a:prstGeom>
        <a:gradFill rotWithShape="0">
          <a:gsLst>
            <a:gs pos="0">
              <a:schemeClr val="accent3">
                <a:hueOff val="2687350"/>
                <a:satOff val="-4965"/>
                <a:lumOff val="-1831"/>
                <a:alphaOff val="0"/>
                <a:shade val="15000"/>
                <a:satMod val="180000"/>
              </a:schemeClr>
            </a:gs>
            <a:gs pos="50000">
              <a:schemeClr val="accent3">
                <a:hueOff val="2687350"/>
                <a:satOff val="-4965"/>
                <a:lumOff val="-1831"/>
                <a:alphaOff val="0"/>
                <a:shade val="45000"/>
                <a:satMod val="170000"/>
              </a:schemeClr>
            </a:gs>
            <a:gs pos="70000">
              <a:schemeClr val="accent3">
                <a:hueOff val="2687350"/>
                <a:satOff val="-4965"/>
                <a:lumOff val="-1831"/>
                <a:alphaOff val="0"/>
                <a:tint val="99000"/>
                <a:shade val="65000"/>
                <a:satMod val="155000"/>
              </a:schemeClr>
            </a:gs>
            <a:gs pos="100000">
              <a:schemeClr val="accent3">
                <a:hueOff val="2687350"/>
                <a:satOff val="-4965"/>
                <a:lumOff val="-1831"/>
                <a:alphaOff val="0"/>
                <a:tint val="95500"/>
                <a:shade val="100000"/>
                <a:satMod val="155000"/>
              </a:schemeClr>
            </a:gs>
          </a:gsLst>
          <a:lin ang="16200000" scaled="0"/>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lvl="0" algn="ctr" defTabSz="1066800">
            <a:lnSpc>
              <a:spcPct val="90000"/>
            </a:lnSpc>
            <a:spcBef>
              <a:spcPct val="0"/>
            </a:spcBef>
            <a:spcAft>
              <a:spcPct val="35000"/>
            </a:spcAft>
          </a:pPr>
          <a:r>
            <a:rPr lang="en-US" sz="2400" kern="1200" dirty="0" smtClean="0"/>
            <a:t>.NET</a:t>
          </a:r>
          <a:endParaRPr lang="en-US" sz="2400" kern="1200" dirty="0"/>
        </a:p>
      </dsp:txBody>
      <dsp:txXfrm>
        <a:off x="3423350" y="66492"/>
        <a:ext cx="1034665" cy="817558"/>
      </dsp:txXfrm>
    </dsp:sp>
    <dsp:sp modelId="{D9921DBB-414C-4209-91BF-C2CA9E8042AE}">
      <dsp:nvSpPr>
        <dsp:cNvPr id="0" name=""/>
        <dsp:cNvSpPr/>
      </dsp:nvSpPr>
      <dsp:spPr>
        <a:xfrm rot="20700000">
          <a:off x="3833356" y="1385486"/>
          <a:ext cx="923199" cy="325660"/>
        </a:xfrm>
        <a:prstGeom prst="leftArrow">
          <a:avLst>
            <a:gd name="adj1" fmla="val 60000"/>
            <a:gd name="adj2" fmla="val 50000"/>
          </a:avLst>
        </a:prstGeom>
        <a:gradFill rotWithShape="0">
          <a:gsLst>
            <a:gs pos="0">
              <a:schemeClr val="accent3">
                <a:hueOff val="4031025"/>
                <a:satOff val="-7447"/>
                <a:lumOff val="-2746"/>
                <a:alphaOff val="0"/>
                <a:shade val="15000"/>
                <a:satMod val="180000"/>
              </a:schemeClr>
            </a:gs>
            <a:gs pos="50000">
              <a:schemeClr val="accent3">
                <a:hueOff val="4031025"/>
                <a:satOff val="-7447"/>
                <a:lumOff val="-2746"/>
                <a:alphaOff val="0"/>
                <a:shade val="45000"/>
                <a:satMod val="170000"/>
              </a:schemeClr>
            </a:gs>
            <a:gs pos="70000">
              <a:schemeClr val="accent3">
                <a:hueOff val="4031025"/>
                <a:satOff val="-7447"/>
                <a:lumOff val="-2746"/>
                <a:alphaOff val="0"/>
                <a:tint val="99000"/>
                <a:shade val="65000"/>
                <a:satMod val="155000"/>
              </a:schemeClr>
            </a:gs>
            <a:gs pos="100000">
              <a:schemeClr val="accent3">
                <a:hueOff val="4031025"/>
                <a:satOff val="-7447"/>
                <a:lumOff val="-2746"/>
                <a:alphaOff val="0"/>
                <a:tint val="95500"/>
                <a:shade val="100000"/>
                <a:satMod val="155000"/>
              </a:schemeClr>
            </a:gs>
          </a:gsLst>
          <a:lin ang="16200000" scaled="0"/>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0499D169-5D19-44F2-8B82-65543C2432CE}">
      <dsp:nvSpPr>
        <dsp:cNvPr id="0" name=""/>
        <dsp:cNvSpPr/>
      </dsp:nvSpPr>
      <dsp:spPr>
        <a:xfrm>
          <a:off x="4198059" y="994631"/>
          <a:ext cx="1085535" cy="868428"/>
        </a:xfrm>
        <a:prstGeom prst="roundRect">
          <a:avLst>
            <a:gd name="adj" fmla="val 10000"/>
          </a:avLst>
        </a:prstGeom>
        <a:gradFill rotWithShape="0">
          <a:gsLst>
            <a:gs pos="0">
              <a:schemeClr val="accent3">
                <a:hueOff val="4031025"/>
                <a:satOff val="-7447"/>
                <a:lumOff val="-2746"/>
                <a:alphaOff val="0"/>
                <a:shade val="15000"/>
                <a:satMod val="180000"/>
              </a:schemeClr>
            </a:gs>
            <a:gs pos="50000">
              <a:schemeClr val="accent3">
                <a:hueOff val="4031025"/>
                <a:satOff val="-7447"/>
                <a:lumOff val="-2746"/>
                <a:alphaOff val="0"/>
                <a:shade val="45000"/>
                <a:satMod val="170000"/>
              </a:schemeClr>
            </a:gs>
            <a:gs pos="70000">
              <a:schemeClr val="accent3">
                <a:hueOff val="4031025"/>
                <a:satOff val="-7447"/>
                <a:lumOff val="-2746"/>
                <a:alphaOff val="0"/>
                <a:tint val="99000"/>
                <a:shade val="65000"/>
                <a:satMod val="155000"/>
              </a:schemeClr>
            </a:gs>
            <a:gs pos="100000">
              <a:schemeClr val="accent3">
                <a:hueOff val="4031025"/>
                <a:satOff val="-7447"/>
                <a:lumOff val="-2746"/>
                <a:alphaOff val="0"/>
                <a:tint val="95500"/>
                <a:shade val="100000"/>
                <a:satMod val="155000"/>
              </a:schemeClr>
            </a:gs>
          </a:gsLst>
          <a:lin ang="16200000" scaled="0"/>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lvl="0" algn="ctr" defTabSz="1066800">
            <a:lnSpc>
              <a:spcPct val="90000"/>
            </a:lnSpc>
            <a:spcBef>
              <a:spcPct val="0"/>
            </a:spcBef>
            <a:spcAft>
              <a:spcPct val="35000"/>
            </a:spcAft>
          </a:pPr>
          <a:r>
            <a:rPr lang="en-US" sz="2400" kern="1200" dirty="0" err="1" smtClean="0"/>
            <a:t>OCaml</a:t>
          </a:r>
          <a:endParaRPr lang="en-US" sz="2400" kern="1200" dirty="0"/>
        </a:p>
      </dsp:txBody>
      <dsp:txXfrm>
        <a:off x="4223494" y="1020066"/>
        <a:ext cx="1034665" cy="81755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A4F95F-F1AB-4105-9DEE-78179B78A81B}">
      <dsp:nvSpPr>
        <dsp:cNvPr id="0" name=""/>
        <dsp:cNvSpPr/>
      </dsp:nvSpPr>
      <dsp:spPr>
        <a:xfrm>
          <a:off x="1416820" y="1842"/>
          <a:ext cx="6310358" cy="805615"/>
        </a:xfrm>
        <a:prstGeom prst="roundRect">
          <a:avLst/>
        </a:prstGeom>
        <a:gradFill rotWithShape="0">
          <a:gsLst>
            <a:gs pos="0">
              <a:schemeClr val="accent2">
                <a:hueOff val="0"/>
                <a:satOff val="0"/>
                <a:lumOff val="0"/>
                <a:alphaOff val="0"/>
                <a:shade val="15000"/>
                <a:satMod val="180000"/>
              </a:schemeClr>
            </a:gs>
            <a:gs pos="50000">
              <a:schemeClr val="accent2">
                <a:hueOff val="0"/>
                <a:satOff val="0"/>
                <a:lumOff val="0"/>
                <a:alphaOff val="0"/>
                <a:shade val="45000"/>
                <a:satMod val="170000"/>
              </a:schemeClr>
            </a:gs>
            <a:gs pos="70000">
              <a:schemeClr val="accent2">
                <a:hueOff val="0"/>
                <a:satOff val="0"/>
                <a:lumOff val="0"/>
                <a:alphaOff val="0"/>
                <a:tint val="99000"/>
                <a:shade val="65000"/>
                <a:satMod val="155000"/>
              </a:schemeClr>
            </a:gs>
            <a:gs pos="100000">
              <a:schemeClr val="accent2">
                <a:hueOff val="0"/>
                <a:satOff val="0"/>
                <a:lumOff val="0"/>
                <a:alphaOff val="0"/>
                <a:tint val="95500"/>
                <a:shade val="100000"/>
                <a:satMod val="155000"/>
              </a:schemeClr>
            </a:gs>
          </a:gsLst>
          <a:lin ang="16200000" scaled="0"/>
        </a:gradFill>
        <a:ln>
          <a:noFill/>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accent2">
              <a:hueOff val="0"/>
              <a:satOff val="0"/>
              <a:lumOff val="0"/>
              <a:alphaOff val="0"/>
              <a:satMod val="3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95250" tIns="47625" rIns="95250" bIns="47625" numCol="1" spcCol="1270" anchor="ctr" anchorCtr="0">
          <a:noAutofit/>
        </a:bodyPr>
        <a:lstStyle/>
        <a:p>
          <a:pPr lvl="0" algn="ctr" defTabSz="1111250" rtl="0">
            <a:lnSpc>
              <a:spcPct val="90000"/>
            </a:lnSpc>
            <a:spcBef>
              <a:spcPct val="0"/>
            </a:spcBef>
            <a:spcAft>
              <a:spcPct val="35000"/>
            </a:spcAft>
          </a:pPr>
          <a:r>
            <a:rPr lang="en-US" sz="2500" kern="1200" dirty="0" smtClean="0"/>
            <a:t>Heuristic quantifier instantiation</a:t>
          </a:r>
          <a:endParaRPr lang="en-US" sz="2500" kern="1200" dirty="0"/>
        </a:p>
      </dsp:txBody>
      <dsp:txXfrm>
        <a:off x="1456147" y="41169"/>
        <a:ext cx="6231704" cy="726961"/>
      </dsp:txXfrm>
    </dsp:sp>
    <dsp:sp modelId="{EA10E22E-D9E7-4493-B666-635671DEC2D3}">
      <dsp:nvSpPr>
        <dsp:cNvPr id="0" name=""/>
        <dsp:cNvSpPr/>
      </dsp:nvSpPr>
      <dsp:spPr>
        <a:xfrm>
          <a:off x="1416820" y="847738"/>
          <a:ext cx="6310358" cy="805615"/>
        </a:xfrm>
        <a:prstGeom prst="roundRect">
          <a:avLst/>
        </a:prstGeom>
        <a:gradFill rotWithShape="0">
          <a:gsLst>
            <a:gs pos="0">
              <a:schemeClr val="accent2">
                <a:hueOff val="-2846057"/>
                <a:satOff val="8039"/>
                <a:lumOff val="2059"/>
                <a:alphaOff val="0"/>
                <a:shade val="15000"/>
                <a:satMod val="180000"/>
              </a:schemeClr>
            </a:gs>
            <a:gs pos="50000">
              <a:schemeClr val="accent2">
                <a:hueOff val="-2846057"/>
                <a:satOff val="8039"/>
                <a:lumOff val="2059"/>
                <a:alphaOff val="0"/>
                <a:shade val="45000"/>
                <a:satMod val="170000"/>
              </a:schemeClr>
            </a:gs>
            <a:gs pos="70000">
              <a:schemeClr val="accent2">
                <a:hueOff val="-2846057"/>
                <a:satOff val="8039"/>
                <a:lumOff val="2059"/>
                <a:alphaOff val="0"/>
                <a:tint val="99000"/>
                <a:shade val="65000"/>
                <a:satMod val="155000"/>
              </a:schemeClr>
            </a:gs>
            <a:gs pos="100000">
              <a:schemeClr val="accent2">
                <a:hueOff val="-2846057"/>
                <a:satOff val="8039"/>
                <a:lumOff val="2059"/>
                <a:alphaOff val="0"/>
                <a:tint val="95500"/>
                <a:shade val="100000"/>
                <a:satMod val="155000"/>
              </a:schemeClr>
            </a:gs>
          </a:gsLst>
          <a:lin ang="16200000" scaled="0"/>
        </a:gradFill>
        <a:ln>
          <a:noFill/>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accent2">
              <a:hueOff val="-2846057"/>
              <a:satOff val="8039"/>
              <a:lumOff val="2059"/>
              <a:alphaOff val="0"/>
              <a:satMod val="3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91440" tIns="45720" rIns="91440" bIns="45720" numCol="1" spcCol="1270" anchor="ctr" anchorCtr="0">
          <a:noAutofit/>
        </a:bodyPr>
        <a:lstStyle/>
        <a:p>
          <a:pPr lvl="0" algn="ctr" defTabSz="1066800" rtl="0">
            <a:lnSpc>
              <a:spcPct val="90000"/>
            </a:lnSpc>
            <a:spcBef>
              <a:spcPct val="0"/>
            </a:spcBef>
            <a:spcAft>
              <a:spcPct val="35000"/>
            </a:spcAft>
          </a:pPr>
          <a:r>
            <a:rPr lang="en-US" sz="2400" kern="1200" dirty="0" smtClean="0"/>
            <a:t>Combining SMT with Saturation </a:t>
          </a:r>
          <a:r>
            <a:rPr lang="en-US" sz="2400" kern="1200" dirty="0" err="1" smtClean="0"/>
            <a:t>provers</a:t>
          </a:r>
          <a:endParaRPr lang="en-US" sz="2400" kern="1200" dirty="0"/>
        </a:p>
      </dsp:txBody>
      <dsp:txXfrm>
        <a:off x="1456147" y="887065"/>
        <a:ext cx="6231704" cy="726961"/>
      </dsp:txXfrm>
    </dsp:sp>
    <dsp:sp modelId="{F4F7A9AC-E7F4-4B3B-8466-97CBC798AA54}">
      <dsp:nvSpPr>
        <dsp:cNvPr id="0" name=""/>
        <dsp:cNvSpPr/>
      </dsp:nvSpPr>
      <dsp:spPr>
        <a:xfrm>
          <a:off x="1416820" y="1693635"/>
          <a:ext cx="6310358" cy="805615"/>
        </a:xfrm>
        <a:prstGeom prst="roundRect">
          <a:avLst/>
        </a:prstGeom>
        <a:gradFill rotWithShape="0">
          <a:gsLst>
            <a:gs pos="0">
              <a:schemeClr val="accent2">
                <a:hueOff val="-5692114"/>
                <a:satOff val="16078"/>
                <a:lumOff val="4118"/>
                <a:alphaOff val="0"/>
                <a:shade val="15000"/>
                <a:satMod val="180000"/>
              </a:schemeClr>
            </a:gs>
            <a:gs pos="50000">
              <a:schemeClr val="accent2">
                <a:hueOff val="-5692114"/>
                <a:satOff val="16078"/>
                <a:lumOff val="4118"/>
                <a:alphaOff val="0"/>
                <a:shade val="45000"/>
                <a:satMod val="170000"/>
              </a:schemeClr>
            </a:gs>
            <a:gs pos="70000">
              <a:schemeClr val="accent2">
                <a:hueOff val="-5692114"/>
                <a:satOff val="16078"/>
                <a:lumOff val="4118"/>
                <a:alphaOff val="0"/>
                <a:tint val="99000"/>
                <a:shade val="65000"/>
                <a:satMod val="155000"/>
              </a:schemeClr>
            </a:gs>
            <a:gs pos="100000">
              <a:schemeClr val="accent2">
                <a:hueOff val="-5692114"/>
                <a:satOff val="16078"/>
                <a:lumOff val="4118"/>
                <a:alphaOff val="0"/>
                <a:tint val="95500"/>
                <a:shade val="100000"/>
                <a:satMod val="155000"/>
              </a:schemeClr>
            </a:gs>
          </a:gsLst>
          <a:lin ang="16200000" scaled="0"/>
        </a:gradFill>
        <a:ln>
          <a:noFill/>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accent2">
              <a:hueOff val="-5692114"/>
              <a:satOff val="16078"/>
              <a:lumOff val="4118"/>
              <a:alphaOff val="0"/>
              <a:satMod val="3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91440" tIns="45720" rIns="91440" bIns="45720" numCol="1" spcCol="1270" anchor="ctr" anchorCtr="0">
          <a:noAutofit/>
        </a:bodyPr>
        <a:lstStyle/>
        <a:p>
          <a:pPr lvl="0" algn="ctr" defTabSz="1066800" rtl="0">
            <a:lnSpc>
              <a:spcPct val="90000"/>
            </a:lnSpc>
            <a:spcBef>
              <a:spcPct val="0"/>
            </a:spcBef>
            <a:spcAft>
              <a:spcPct val="35000"/>
            </a:spcAft>
          </a:pPr>
          <a:r>
            <a:rPr lang="en-US" sz="2400" kern="1200" dirty="0" smtClean="0"/>
            <a:t>Complete quantifier instantiation</a:t>
          </a:r>
          <a:endParaRPr lang="en-US" sz="2400" kern="1200" dirty="0"/>
        </a:p>
      </dsp:txBody>
      <dsp:txXfrm>
        <a:off x="1456147" y="1732962"/>
        <a:ext cx="6231704" cy="726961"/>
      </dsp:txXfrm>
    </dsp:sp>
    <dsp:sp modelId="{2404C232-44CA-4E4A-8F81-38E47494FB8B}">
      <dsp:nvSpPr>
        <dsp:cNvPr id="0" name=""/>
        <dsp:cNvSpPr/>
      </dsp:nvSpPr>
      <dsp:spPr>
        <a:xfrm>
          <a:off x="1416820" y="2539531"/>
          <a:ext cx="6310358" cy="805615"/>
        </a:xfrm>
        <a:prstGeom prst="roundRect">
          <a:avLst/>
        </a:prstGeom>
        <a:gradFill rotWithShape="0">
          <a:gsLst>
            <a:gs pos="0">
              <a:schemeClr val="accent2">
                <a:hueOff val="-8538171"/>
                <a:satOff val="24117"/>
                <a:lumOff val="6177"/>
                <a:alphaOff val="0"/>
                <a:shade val="15000"/>
                <a:satMod val="180000"/>
              </a:schemeClr>
            </a:gs>
            <a:gs pos="50000">
              <a:schemeClr val="accent2">
                <a:hueOff val="-8538171"/>
                <a:satOff val="24117"/>
                <a:lumOff val="6177"/>
                <a:alphaOff val="0"/>
                <a:shade val="45000"/>
                <a:satMod val="170000"/>
              </a:schemeClr>
            </a:gs>
            <a:gs pos="70000">
              <a:schemeClr val="accent2">
                <a:hueOff val="-8538171"/>
                <a:satOff val="24117"/>
                <a:lumOff val="6177"/>
                <a:alphaOff val="0"/>
                <a:tint val="99000"/>
                <a:shade val="65000"/>
                <a:satMod val="155000"/>
              </a:schemeClr>
            </a:gs>
            <a:gs pos="100000">
              <a:schemeClr val="accent2">
                <a:hueOff val="-8538171"/>
                <a:satOff val="24117"/>
                <a:lumOff val="6177"/>
                <a:alphaOff val="0"/>
                <a:tint val="95500"/>
                <a:shade val="100000"/>
                <a:satMod val="155000"/>
              </a:schemeClr>
            </a:gs>
          </a:gsLst>
          <a:lin ang="16200000" scaled="0"/>
        </a:gradFill>
        <a:ln>
          <a:noFill/>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accent2">
              <a:hueOff val="-8538171"/>
              <a:satOff val="24117"/>
              <a:lumOff val="6177"/>
              <a:alphaOff val="0"/>
              <a:satMod val="3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91440" tIns="45720" rIns="91440" bIns="45720" numCol="1" spcCol="1270" anchor="ctr" anchorCtr="0">
          <a:noAutofit/>
        </a:bodyPr>
        <a:lstStyle/>
        <a:p>
          <a:pPr lvl="0" algn="ctr" defTabSz="1066800" rtl="0">
            <a:lnSpc>
              <a:spcPct val="90000"/>
            </a:lnSpc>
            <a:spcBef>
              <a:spcPct val="0"/>
            </a:spcBef>
            <a:spcAft>
              <a:spcPct val="35000"/>
            </a:spcAft>
          </a:pPr>
          <a:r>
            <a:rPr lang="en-US" sz="2400" kern="1200" dirty="0" smtClean="0"/>
            <a:t>Decidable fragments</a:t>
          </a:r>
          <a:endParaRPr lang="en-US" sz="2400" kern="1200" dirty="0"/>
        </a:p>
      </dsp:txBody>
      <dsp:txXfrm>
        <a:off x="1456147" y="2578858"/>
        <a:ext cx="6231704" cy="726961"/>
      </dsp:txXfrm>
    </dsp:sp>
    <dsp:sp modelId="{FFB73037-AE30-4504-95CC-EF56331D7CE8}">
      <dsp:nvSpPr>
        <dsp:cNvPr id="0" name=""/>
        <dsp:cNvSpPr/>
      </dsp:nvSpPr>
      <dsp:spPr>
        <a:xfrm>
          <a:off x="1416820" y="3385427"/>
          <a:ext cx="6310358" cy="805615"/>
        </a:xfrm>
        <a:prstGeom prst="roundRect">
          <a:avLst/>
        </a:prstGeom>
        <a:gradFill rotWithShape="0">
          <a:gsLst>
            <a:gs pos="0">
              <a:schemeClr val="accent2">
                <a:hueOff val="-11384228"/>
                <a:satOff val="32156"/>
                <a:lumOff val="8236"/>
                <a:alphaOff val="0"/>
                <a:shade val="15000"/>
                <a:satMod val="180000"/>
              </a:schemeClr>
            </a:gs>
            <a:gs pos="50000">
              <a:schemeClr val="accent2">
                <a:hueOff val="-11384228"/>
                <a:satOff val="32156"/>
                <a:lumOff val="8236"/>
                <a:alphaOff val="0"/>
                <a:shade val="45000"/>
                <a:satMod val="170000"/>
              </a:schemeClr>
            </a:gs>
            <a:gs pos="70000">
              <a:schemeClr val="accent2">
                <a:hueOff val="-11384228"/>
                <a:satOff val="32156"/>
                <a:lumOff val="8236"/>
                <a:alphaOff val="0"/>
                <a:tint val="99000"/>
                <a:shade val="65000"/>
                <a:satMod val="155000"/>
              </a:schemeClr>
            </a:gs>
            <a:gs pos="100000">
              <a:schemeClr val="accent2">
                <a:hueOff val="-11384228"/>
                <a:satOff val="32156"/>
                <a:lumOff val="8236"/>
                <a:alphaOff val="0"/>
                <a:tint val="95500"/>
                <a:shade val="100000"/>
                <a:satMod val="155000"/>
              </a:schemeClr>
            </a:gs>
          </a:gsLst>
          <a:lin ang="16200000" scaled="0"/>
        </a:gradFill>
        <a:ln>
          <a:noFill/>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accent2">
              <a:hueOff val="-11384228"/>
              <a:satOff val="32156"/>
              <a:lumOff val="8236"/>
              <a:alphaOff val="0"/>
              <a:satMod val="3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87630" tIns="43815" rIns="87630" bIns="43815" numCol="1" spcCol="1270" anchor="ctr" anchorCtr="0">
          <a:noAutofit/>
        </a:bodyPr>
        <a:lstStyle/>
        <a:p>
          <a:pPr lvl="0" algn="ctr" defTabSz="1022350" rtl="0">
            <a:lnSpc>
              <a:spcPct val="90000"/>
            </a:lnSpc>
            <a:spcBef>
              <a:spcPct val="0"/>
            </a:spcBef>
            <a:spcAft>
              <a:spcPct val="35000"/>
            </a:spcAft>
          </a:pPr>
          <a:r>
            <a:rPr lang="en-US" sz="2300" kern="1200" dirty="0" smtClean="0"/>
            <a:t>Model based quantifier instantiation</a:t>
          </a:r>
          <a:endParaRPr lang="en-US" sz="2300" kern="1200" dirty="0"/>
        </a:p>
      </dsp:txBody>
      <dsp:txXfrm>
        <a:off x="1456147" y="3424754"/>
        <a:ext cx="6231704" cy="72696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B70455-7A51-4917-BE27-D1FAC3B7B8D1}">
      <dsp:nvSpPr>
        <dsp:cNvPr id="0" name=""/>
        <dsp:cNvSpPr/>
      </dsp:nvSpPr>
      <dsp:spPr>
        <a:xfrm>
          <a:off x="0" y="56246"/>
          <a:ext cx="6640495" cy="643500"/>
        </a:xfrm>
        <a:prstGeom prst="roundRect">
          <a:avLst/>
        </a:prstGeom>
        <a:gradFill rotWithShape="0">
          <a:gsLst>
            <a:gs pos="0">
              <a:schemeClr val="accent5">
                <a:hueOff val="0"/>
                <a:satOff val="0"/>
                <a:lumOff val="0"/>
                <a:alphaOff val="0"/>
                <a:shade val="15000"/>
                <a:satMod val="180000"/>
              </a:schemeClr>
            </a:gs>
            <a:gs pos="50000">
              <a:schemeClr val="accent5">
                <a:hueOff val="0"/>
                <a:satOff val="0"/>
                <a:lumOff val="0"/>
                <a:alphaOff val="0"/>
                <a:shade val="45000"/>
                <a:satMod val="170000"/>
              </a:schemeClr>
            </a:gs>
            <a:gs pos="70000">
              <a:schemeClr val="accent5">
                <a:hueOff val="0"/>
                <a:satOff val="0"/>
                <a:lumOff val="0"/>
                <a:alphaOff val="0"/>
                <a:tint val="99000"/>
                <a:shade val="65000"/>
                <a:satMod val="155000"/>
              </a:schemeClr>
            </a:gs>
            <a:gs pos="100000">
              <a:schemeClr val="accent5">
                <a:hueOff val="0"/>
                <a:satOff val="0"/>
                <a:lumOff val="0"/>
                <a:alphaOff val="0"/>
                <a:tint val="95500"/>
                <a:shade val="100000"/>
                <a:satMod val="155000"/>
              </a:schemeClr>
            </a:gs>
          </a:gsLst>
          <a:lin ang="16200000" scaled="0"/>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5250" tIns="95250" rIns="95250" bIns="95250" numCol="1" spcCol="1270" anchor="ctr" anchorCtr="0">
          <a:noAutofit/>
        </a:bodyPr>
        <a:lstStyle/>
        <a:p>
          <a:pPr lvl="0" algn="ctr" defTabSz="1111250" rtl="0">
            <a:lnSpc>
              <a:spcPct val="90000"/>
            </a:lnSpc>
            <a:spcBef>
              <a:spcPct val="0"/>
            </a:spcBef>
            <a:spcAft>
              <a:spcPct val="35000"/>
            </a:spcAft>
          </a:pPr>
          <a:r>
            <a:rPr lang="en-US" sz="2500" b="1" kern="1200" dirty="0" smtClean="0"/>
            <a:t>Test case generation</a:t>
          </a:r>
          <a:endParaRPr lang="en-US" sz="2500" kern="1200" dirty="0"/>
        </a:p>
      </dsp:txBody>
      <dsp:txXfrm>
        <a:off x="31413" y="87659"/>
        <a:ext cx="6577669" cy="580674"/>
      </dsp:txXfrm>
    </dsp:sp>
    <dsp:sp modelId="{71497550-9F1D-4D88-9145-DDAD4329CE3E}">
      <dsp:nvSpPr>
        <dsp:cNvPr id="0" name=""/>
        <dsp:cNvSpPr/>
      </dsp:nvSpPr>
      <dsp:spPr>
        <a:xfrm>
          <a:off x="0" y="771746"/>
          <a:ext cx="6640495" cy="643500"/>
        </a:xfrm>
        <a:prstGeom prst="roundRect">
          <a:avLst/>
        </a:prstGeom>
        <a:gradFill rotWithShape="0">
          <a:gsLst>
            <a:gs pos="0">
              <a:schemeClr val="accent5">
                <a:hueOff val="2965043"/>
                <a:satOff val="-11024"/>
                <a:lumOff val="-2902"/>
                <a:alphaOff val="0"/>
                <a:shade val="15000"/>
                <a:satMod val="180000"/>
              </a:schemeClr>
            </a:gs>
            <a:gs pos="50000">
              <a:schemeClr val="accent5">
                <a:hueOff val="2965043"/>
                <a:satOff val="-11024"/>
                <a:lumOff val="-2902"/>
                <a:alphaOff val="0"/>
                <a:shade val="45000"/>
                <a:satMod val="170000"/>
              </a:schemeClr>
            </a:gs>
            <a:gs pos="70000">
              <a:schemeClr val="accent5">
                <a:hueOff val="2965043"/>
                <a:satOff val="-11024"/>
                <a:lumOff val="-2902"/>
                <a:alphaOff val="0"/>
                <a:tint val="99000"/>
                <a:shade val="65000"/>
                <a:satMod val="155000"/>
              </a:schemeClr>
            </a:gs>
            <a:gs pos="100000">
              <a:schemeClr val="accent5">
                <a:hueOff val="2965043"/>
                <a:satOff val="-11024"/>
                <a:lumOff val="-2902"/>
                <a:alphaOff val="0"/>
                <a:tint val="95500"/>
                <a:shade val="100000"/>
                <a:satMod val="155000"/>
              </a:schemeClr>
            </a:gs>
          </a:gsLst>
          <a:lin ang="16200000" scaled="0"/>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5250" tIns="95250" rIns="95250" bIns="95250" numCol="1" spcCol="1270" anchor="ctr" anchorCtr="0">
          <a:noAutofit/>
        </a:bodyPr>
        <a:lstStyle/>
        <a:p>
          <a:pPr lvl="0" algn="ctr" defTabSz="1111250" rtl="0">
            <a:lnSpc>
              <a:spcPct val="90000"/>
            </a:lnSpc>
            <a:spcBef>
              <a:spcPct val="0"/>
            </a:spcBef>
            <a:spcAft>
              <a:spcPct val="35000"/>
            </a:spcAft>
          </a:pPr>
          <a:r>
            <a:rPr lang="en-US" sz="2500" b="1" kern="1200" dirty="0" smtClean="0"/>
            <a:t>Verifying Compilers</a:t>
          </a:r>
          <a:endParaRPr lang="en-US" sz="2500" kern="1200" dirty="0"/>
        </a:p>
      </dsp:txBody>
      <dsp:txXfrm>
        <a:off x="31413" y="803159"/>
        <a:ext cx="6577669" cy="580674"/>
      </dsp:txXfrm>
    </dsp:sp>
    <dsp:sp modelId="{9E8040C1-5C12-4E02-8F39-1DE656AAD1FE}">
      <dsp:nvSpPr>
        <dsp:cNvPr id="0" name=""/>
        <dsp:cNvSpPr/>
      </dsp:nvSpPr>
      <dsp:spPr>
        <a:xfrm>
          <a:off x="0" y="1487246"/>
          <a:ext cx="6640495" cy="643500"/>
        </a:xfrm>
        <a:prstGeom prst="roundRect">
          <a:avLst/>
        </a:prstGeom>
        <a:gradFill rotWithShape="0">
          <a:gsLst>
            <a:gs pos="0">
              <a:schemeClr val="accent5">
                <a:hueOff val="5930085"/>
                <a:satOff val="-22047"/>
                <a:lumOff val="-5804"/>
                <a:alphaOff val="0"/>
                <a:shade val="15000"/>
                <a:satMod val="180000"/>
              </a:schemeClr>
            </a:gs>
            <a:gs pos="50000">
              <a:schemeClr val="accent5">
                <a:hueOff val="5930085"/>
                <a:satOff val="-22047"/>
                <a:lumOff val="-5804"/>
                <a:alphaOff val="0"/>
                <a:shade val="45000"/>
                <a:satMod val="170000"/>
              </a:schemeClr>
            </a:gs>
            <a:gs pos="70000">
              <a:schemeClr val="accent5">
                <a:hueOff val="5930085"/>
                <a:satOff val="-22047"/>
                <a:lumOff val="-5804"/>
                <a:alphaOff val="0"/>
                <a:tint val="99000"/>
                <a:shade val="65000"/>
                <a:satMod val="155000"/>
              </a:schemeClr>
            </a:gs>
            <a:gs pos="100000">
              <a:schemeClr val="accent5">
                <a:hueOff val="5930085"/>
                <a:satOff val="-22047"/>
                <a:lumOff val="-5804"/>
                <a:alphaOff val="0"/>
                <a:tint val="95500"/>
                <a:shade val="100000"/>
                <a:satMod val="155000"/>
              </a:schemeClr>
            </a:gs>
          </a:gsLst>
          <a:lin ang="16200000" scaled="0"/>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5250" tIns="95250" rIns="95250" bIns="95250" numCol="1" spcCol="1270" anchor="ctr" anchorCtr="0">
          <a:noAutofit/>
        </a:bodyPr>
        <a:lstStyle/>
        <a:p>
          <a:pPr lvl="0" algn="ctr" defTabSz="1111250" rtl="0">
            <a:lnSpc>
              <a:spcPct val="90000"/>
            </a:lnSpc>
            <a:spcBef>
              <a:spcPct val="0"/>
            </a:spcBef>
            <a:spcAft>
              <a:spcPct val="35000"/>
            </a:spcAft>
          </a:pPr>
          <a:r>
            <a:rPr lang="en-US" sz="2500" b="1" kern="1200" dirty="0" smtClean="0"/>
            <a:t>Predicate Abstraction</a:t>
          </a:r>
          <a:endParaRPr lang="en-US" sz="2500" kern="1200" dirty="0"/>
        </a:p>
      </dsp:txBody>
      <dsp:txXfrm>
        <a:off x="31413" y="1518659"/>
        <a:ext cx="6577669" cy="580674"/>
      </dsp:txXfrm>
    </dsp:sp>
    <dsp:sp modelId="{3973E97C-1B6E-46BE-AE9F-9D777A355762}">
      <dsp:nvSpPr>
        <dsp:cNvPr id="0" name=""/>
        <dsp:cNvSpPr/>
      </dsp:nvSpPr>
      <dsp:spPr>
        <a:xfrm>
          <a:off x="0" y="2202747"/>
          <a:ext cx="6640495" cy="643500"/>
        </a:xfrm>
        <a:prstGeom prst="roundRect">
          <a:avLst/>
        </a:prstGeom>
        <a:gradFill rotWithShape="0">
          <a:gsLst>
            <a:gs pos="0">
              <a:schemeClr val="accent5">
                <a:hueOff val="8895128"/>
                <a:satOff val="-33071"/>
                <a:lumOff val="-8706"/>
                <a:alphaOff val="0"/>
                <a:shade val="15000"/>
                <a:satMod val="180000"/>
              </a:schemeClr>
            </a:gs>
            <a:gs pos="50000">
              <a:schemeClr val="accent5">
                <a:hueOff val="8895128"/>
                <a:satOff val="-33071"/>
                <a:lumOff val="-8706"/>
                <a:alphaOff val="0"/>
                <a:shade val="45000"/>
                <a:satMod val="170000"/>
              </a:schemeClr>
            </a:gs>
            <a:gs pos="70000">
              <a:schemeClr val="accent5">
                <a:hueOff val="8895128"/>
                <a:satOff val="-33071"/>
                <a:lumOff val="-8706"/>
                <a:alphaOff val="0"/>
                <a:tint val="99000"/>
                <a:shade val="65000"/>
                <a:satMod val="155000"/>
              </a:schemeClr>
            </a:gs>
            <a:gs pos="100000">
              <a:schemeClr val="accent5">
                <a:hueOff val="8895128"/>
                <a:satOff val="-33071"/>
                <a:lumOff val="-8706"/>
                <a:alphaOff val="0"/>
                <a:tint val="95500"/>
                <a:shade val="100000"/>
                <a:satMod val="155000"/>
              </a:schemeClr>
            </a:gs>
          </a:gsLst>
          <a:lin ang="16200000" scaled="0"/>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5250" tIns="95250" rIns="95250" bIns="95250" numCol="1" spcCol="1270" anchor="ctr" anchorCtr="0">
          <a:noAutofit/>
        </a:bodyPr>
        <a:lstStyle/>
        <a:p>
          <a:pPr lvl="0" algn="ctr" defTabSz="1111250" rtl="0">
            <a:lnSpc>
              <a:spcPct val="90000"/>
            </a:lnSpc>
            <a:spcBef>
              <a:spcPct val="0"/>
            </a:spcBef>
            <a:spcAft>
              <a:spcPct val="35000"/>
            </a:spcAft>
          </a:pPr>
          <a:r>
            <a:rPr lang="en-US" sz="2500" b="1" kern="1200" dirty="0" smtClean="0"/>
            <a:t>Invariant Generation</a:t>
          </a:r>
          <a:endParaRPr lang="en-US" sz="2500" kern="1200" dirty="0"/>
        </a:p>
      </dsp:txBody>
      <dsp:txXfrm>
        <a:off x="31413" y="2234160"/>
        <a:ext cx="6577669" cy="580674"/>
      </dsp:txXfrm>
    </dsp:sp>
    <dsp:sp modelId="{BF66F49D-233C-415B-8655-05BD7089D001}">
      <dsp:nvSpPr>
        <dsp:cNvPr id="0" name=""/>
        <dsp:cNvSpPr/>
      </dsp:nvSpPr>
      <dsp:spPr>
        <a:xfrm>
          <a:off x="0" y="2918247"/>
          <a:ext cx="6640495" cy="643500"/>
        </a:xfrm>
        <a:prstGeom prst="roundRect">
          <a:avLst/>
        </a:prstGeom>
        <a:gradFill rotWithShape="0">
          <a:gsLst>
            <a:gs pos="0">
              <a:schemeClr val="accent5">
                <a:hueOff val="11860171"/>
                <a:satOff val="-44094"/>
                <a:lumOff val="-11608"/>
                <a:alphaOff val="0"/>
                <a:shade val="15000"/>
                <a:satMod val="180000"/>
              </a:schemeClr>
            </a:gs>
            <a:gs pos="50000">
              <a:schemeClr val="accent5">
                <a:hueOff val="11860171"/>
                <a:satOff val="-44094"/>
                <a:lumOff val="-11608"/>
                <a:alphaOff val="0"/>
                <a:shade val="45000"/>
                <a:satMod val="170000"/>
              </a:schemeClr>
            </a:gs>
            <a:gs pos="70000">
              <a:schemeClr val="accent5">
                <a:hueOff val="11860171"/>
                <a:satOff val="-44094"/>
                <a:lumOff val="-11608"/>
                <a:alphaOff val="0"/>
                <a:tint val="99000"/>
                <a:shade val="65000"/>
                <a:satMod val="155000"/>
              </a:schemeClr>
            </a:gs>
            <a:gs pos="100000">
              <a:schemeClr val="accent5">
                <a:hueOff val="11860171"/>
                <a:satOff val="-44094"/>
                <a:lumOff val="-11608"/>
                <a:alphaOff val="0"/>
                <a:tint val="95500"/>
                <a:shade val="100000"/>
                <a:satMod val="155000"/>
              </a:schemeClr>
            </a:gs>
          </a:gsLst>
          <a:lin ang="16200000" scaled="0"/>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5250" tIns="95250" rIns="95250" bIns="95250" numCol="1" spcCol="1270" anchor="ctr" anchorCtr="0">
          <a:noAutofit/>
        </a:bodyPr>
        <a:lstStyle/>
        <a:p>
          <a:pPr lvl="0" algn="ctr" defTabSz="1111250" rtl="0">
            <a:lnSpc>
              <a:spcPct val="90000"/>
            </a:lnSpc>
            <a:spcBef>
              <a:spcPct val="0"/>
            </a:spcBef>
            <a:spcAft>
              <a:spcPct val="35000"/>
            </a:spcAft>
          </a:pPr>
          <a:r>
            <a:rPr lang="en-US" sz="2500" b="1" kern="1200" dirty="0" smtClean="0"/>
            <a:t>Type Checking</a:t>
          </a:r>
          <a:endParaRPr lang="en-US" sz="2500" kern="1200" dirty="0"/>
        </a:p>
      </dsp:txBody>
      <dsp:txXfrm>
        <a:off x="31413" y="2949660"/>
        <a:ext cx="6577669" cy="580674"/>
      </dsp:txXfrm>
    </dsp:sp>
    <dsp:sp modelId="{FB2D4B19-3337-4830-AD4B-119F5D9B67E6}">
      <dsp:nvSpPr>
        <dsp:cNvPr id="0" name=""/>
        <dsp:cNvSpPr/>
      </dsp:nvSpPr>
      <dsp:spPr>
        <a:xfrm>
          <a:off x="0" y="3633747"/>
          <a:ext cx="6640495" cy="643500"/>
        </a:xfrm>
        <a:prstGeom prst="roundRect">
          <a:avLst/>
        </a:prstGeom>
        <a:gradFill rotWithShape="0">
          <a:gsLst>
            <a:gs pos="0">
              <a:schemeClr val="accent5">
                <a:hueOff val="14825213"/>
                <a:satOff val="-55118"/>
                <a:lumOff val="-14510"/>
                <a:alphaOff val="0"/>
                <a:shade val="15000"/>
                <a:satMod val="180000"/>
              </a:schemeClr>
            </a:gs>
            <a:gs pos="50000">
              <a:schemeClr val="accent5">
                <a:hueOff val="14825213"/>
                <a:satOff val="-55118"/>
                <a:lumOff val="-14510"/>
                <a:alphaOff val="0"/>
                <a:shade val="45000"/>
                <a:satMod val="170000"/>
              </a:schemeClr>
            </a:gs>
            <a:gs pos="70000">
              <a:schemeClr val="accent5">
                <a:hueOff val="14825213"/>
                <a:satOff val="-55118"/>
                <a:lumOff val="-14510"/>
                <a:alphaOff val="0"/>
                <a:tint val="99000"/>
                <a:shade val="65000"/>
                <a:satMod val="155000"/>
              </a:schemeClr>
            </a:gs>
            <a:gs pos="100000">
              <a:schemeClr val="accent5">
                <a:hueOff val="14825213"/>
                <a:satOff val="-55118"/>
                <a:lumOff val="-14510"/>
                <a:alphaOff val="0"/>
                <a:tint val="95500"/>
                <a:shade val="100000"/>
                <a:satMod val="155000"/>
              </a:schemeClr>
            </a:gs>
          </a:gsLst>
          <a:lin ang="16200000" scaled="0"/>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5250" tIns="95250" rIns="95250" bIns="95250" numCol="1" spcCol="1270" anchor="ctr" anchorCtr="0">
          <a:noAutofit/>
        </a:bodyPr>
        <a:lstStyle/>
        <a:p>
          <a:pPr lvl="0" algn="ctr" defTabSz="1111250" rtl="0">
            <a:lnSpc>
              <a:spcPct val="90000"/>
            </a:lnSpc>
            <a:spcBef>
              <a:spcPct val="0"/>
            </a:spcBef>
            <a:spcAft>
              <a:spcPct val="35000"/>
            </a:spcAft>
          </a:pPr>
          <a:r>
            <a:rPr lang="en-US" sz="2500" b="1" kern="1200" dirty="0" smtClean="0"/>
            <a:t>Model Based Testing</a:t>
          </a:r>
          <a:endParaRPr lang="en-US" sz="2500" b="1" kern="1200" dirty="0"/>
        </a:p>
      </dsp:txBody>
      <dsp:txXfrm>
        <a:off x="31413" y="3665160"/>
        <a:ext cx="6577669" cy="58067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4B9DCF-58D1-42A8-A9C4-73101D4462EF}">
      <dsp:nvSpPr>
        <dsp:cNvPr id="0" name=""/>
        <dsp:cNvSpPr/>
      </dsp:nvSpPr>
      <dsp:spPr>
        <a:xfrm>
          <a:off x="5518" y="924964"/>
          <a:ext cx="2279769" cy="911907"/>
        </a:xfrm>
        <a:prstGeom prst="chevron">
          <a:avLst/>
        </a:prstGeom>
        <a:gradFill rotWithShape="0">
          <a:gsLst>
            <a:gs pos="0">
              <a:schemeClr val="accent2">
                <a:hueOff val="0"/>
                <a:satOff val="0"/>
                <a:lumOff val="0"/>
                <a:alphaOff val="0"/>
                <a:shade val="15000"/>
                <a:satMod val="180000"/>
              </a:schemeClr>
            </a:gs>
            <a:gs pos="50000">
              <a:schemeClr val="accent2">
                <a:hueOff val="0"/>
                <a:satOff val="0"/>
                <a:lumOff val="0"/>
                <a:alphaOff val="0"/>
                <a:shade val="45000"/>
                <a:satMod val="170000"/>
              </a:schemeClr>
            </a:gs>
            <a:gs pos="70000">
              <a:schemeClr val="accent2">
                <a:hueOff val="0"/>
                <a:satOff val="0"/>
                <a:lumOff val="0"/>
                <a:alphaOff val="0"/>
                <a:tint val="99000"/>
                <a:shade val="65000"/>
                <a:satMod val="155000"/>
              </a:schemeClr>
            </a:gs>
            <a:gs pos="100000">
              <a:schemeClr val="accent2">
                <a:hueOff val="0"/>
                <a:satOff val="0"/>
                <a:lumOff val="0"/>
                <a:alphaOff val="0"/>
                <a:tint val="95500"/>
                <a:shade val="100000"/>
                <a:satMod val="155000"/>
              </a:schemeClr>
            </a:gs>
          </a:gsLst>
          <a:lin ang="16200000" scaled="0"/>
        </a:gradFill>
        <a:ln>
          <a:noFill/>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accent2">
              <a:hueOff val="0"/>
              <a:satOff val="0"/>
              <a:lumOff val="0"/>
              <a:alphaOff val="0"/>
              <a:satMod val="3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22860" tIns="11430" rIns="0" bIns="11430" numCol="1" spcCol="1270" anchor="ctr" anchorCtr="0">
          <a:noAutofit/>
        </a:bodyPr>
        <a:lstStyle/>
        <a:p>
          <a:pPr lvl="0" algn="ctr" defTabSz="800100" rtl="0">
            <a:lnSpc>
              <a:spcPct val="90000"/>
            </a:lnSpc>
            <a:spcBef>
              <a:spcPct val="0"/>
            </a:spcBef>
            <a:spcAft>
              <a:spcPct val="35000"/>
            </a:spcAft>
          </a:pPr>
          <a:r>
            <a:rPr lang="en-US" sz="1800" kern="1200" dirty="0" smtClean="0"/>
            <a:t>Rich Combination </a:t>
          </a:r>
          <a:endParaRPr lang="en-US" sz="1800" kern="1200" dirty="0"/>
        </a:p>
      </dsp:txBody>
      <dsp:txXfrm>
        <a:off x="461472" y="924964"/>
        <a:ext cx="1367862" cy="911907"/>
      </dsp:txXfrm>
    </dsp:sp>
    <dsp:sp modelId="{FA327132-FEFB-46D2-BF2E-18AC7A245A49}">
      <dsp:nvSpPr>
        <dsp:cNvPr id="0" name=""/>
        <dsp:cNvSpPr/>
      </dsp:nvSpPr>
      <dsp:spPr>
        <a:xfrm>
          <a:off x="1988917" y="1002476"/>
          <a:ext cx="1892208" cy="756883"/>
        </a:xfrm>
        <a:prstGeom prst="chevron">
          <a:avLst/>
        </a:prstGeom>
        <a:solidFill>
          <a:schemeClr val="accent2">
            <a:tint val="40000"/>
            <a:alpha val="90000"/>
            <a:hueOff val="0"/>
            <a:satOff val="0"/>
            <a:lumOff val="0"/>
            <a:alphaOff val="0"/>
          </a:schemeClr>
        </a:solidFill>
        <a:ln w="9525" cap="flat" cmpd="sng" algn="ctr">
          <a:solidFill>
            <a:schemeClr val="accent2">
              <a:tint val="40000"/>
              <a:alpha val="90000"/>
              <a:hueOff val="0"/>
              <a:satOff val="0"/>
              <a:lumOff val="0"/>
              <a:alphaOff val="0"/>
            </a:schemeClr>
          </a:solidFill>
          <a:prstDash val="solid"/>
        </a:ln>
        <a:effectLst>
          <a:outerShdw blurRad="50800" dist="381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22860" tIns="11430" rIns="0" bIns="11430" numCol="1" spcCol="1270" anchor="ctr" anchorCtr="0">
          <a:noAutofit/>
        </a:bodyPr>
        <a:lstStyle/>
        <a:p>
          <a:pPr lvl="0" algn="ctr" defTabSz="800100" rtl="0">
            <a:lnSpc>
              <a:spcPct val="90000"/>
            </a:lnSpc>
            <a:spcBef>
              <a:spcPct val="0"/>
            </a:spcBef>
            <a:spcAft>
              <a:spcPct val="35000"/>
            </a:spcAft>
          </a:pPr>
          <a:r>
            <a:rPr lang="en-US" sz="1800" kern="1200" dirty="0" smtClean="0"/>
            <a:t>Linear Arithmetic</a:t>
          </a:r>
          <a:endParaRPr lang="en-US" sz="1800" kern="1200" dirty="0"/>
        </a:p>
      </dsp:txBody>
      <dsp:txXfrm>
        <a:off x="2367359" y="1002476"/>
        <a:ext cx="1135325" cy="756883"/>
      </dsp:txXfrm>
    </dsp:sp>
    <dsp:sp modelId="{102F7659-7151-4EC8-A80B-0B2F5DD80954}">
      <dsp:nvSpPr>
        <dsp:cNvPr id="0" name=""/>
        <dsp:cNvSpPr/>
      </dsp:nvSpPr>
      <dsp:spPr>
        <a:xfrm>
          <a:off x="3616217" y="1002476"/>
          <a:ext cx="1892208" cy="756883"/>
        </a:xfrm>
        <a:prstGeom prst="chevron">
          <a:avLst/>
        </a:prstGeom>
        <a:solidFill>
          <a:schemeClr val="accent2">
            <a:tint val="40000"/>
            <a:alpha val="90000"/>
            <a:hueOff val="-2022609"/>
            <a:satOff val="5577"/>
            <a:lumOff val="470"/>
            <a:alphaOff val="0"/>
          </a:schemeClr>
        </a:solidFill>
        <a:ln w="9525" cap="flat" cmpd="sng" algn="ctr">
          <a:solidFill>
            <a:schemeClr val="accent2">
              <a:tint val="40000"/>
              <a:alpha val="90000"/>
              <a:hueOff val="-2022609"/>
              <a:satOff val="5577"/>
              <a:lumOff val="470"/>
              <a:alphaOff val="0"/>
            </a:schemeClr>
          </a:solidFill>
          <a:prstDash val="solid"/>
        </a:ln>
        <a:effectLst>
          <a:outerShdw blurRad="50800" dist="381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25400" tIns="12700" rIns="0" bIns="12700" numCol="1" spcCol="1270" anchor="ctr" anchorCtr="0">
          <a:noAutofit/>
        </a:bodyPr>
        <a:lstStyle/>
        <a:p>
          <a:pPr lvl="0" algn="ctr" defTabSz="889000" rtl="0">
            <a:lnSpc>
              <a:spcPct val="90000"/>
            </a:lnSpc>
            <a:spcBef>
              <a:spcPct val="0"/>
            </a:spcBef>
            <a:spcAft>
              <a:spcPct val="35000"/>
            </a:spcAft>
          </a:pPr>
          <a:r>
            <a:rPr lang="en-US" sz="2000" kern="1200" dirty="0" err="1" smtClean="0"/>
            <a:t>Bitvectors</a:t>
          </a:r>
          <a:endParaRPr lang="en-US" sz="2000" kern="1200" dirty="0"/>
        </a:p>
      </dsp:txBody>
      <dsp:txXfrm>
        <a:off x="3994659" y="1002476"/>
        <a:ext cx="1135325" cy="756883"/>
      </dsp:txXfrm>
    </dsp:sp>
    <dsp:sp modelId="{58E79265-FD94-4156-8E1F-E80CEBE3210C}">
      <dsp:nvSpPr>
        <dsp:cNvPr id="0" name=""/>
        <dsp:cNvSpPr/>
      </dsp:nvSpPr>
      <dsp:spPr>
        <a:xfrm>
          <a:off x="5243516" y="1002476"/>
          <a:ext cx="1892208" cy="756883"/>
        </a:xfrm>
        <a:prstGeom prst="chevron">
          <a:avLst/>
        </a:prstGeom>
        <a:solidFill>
          <a:schemeClr val="accent2">
            <a:tint val="40000"/>
            <a:alpha val="90000"/>
            <a:hueOff val="-4045218"/>
            <a:satOff val="11155"/>
            <a:lumOff val="941"/>
            <a:alphaOff val="0"/>
          </a:schemeClr>
        </a:solidFill>
        <a:ln w="9525" cap="flat" cmpd="sng" algn="ctr">
          <a:solidFill>
            <a:schemeClr val="accent2">
              <a:tint val="40000"/>
              <a:alpha val="90000"/>
              <a:hueOff val="-4045218"/>
              <a:satOff val="11155"/>
              <a:lumOff val="941"/>
              <a:alphaOff val="0"/>
            </a:schemeClr>
          </a:solidFill>
          <a:prstDash val="solid"/>
        </a:ln>
        <a:effectLst>
          <a:outerShdw blurRad="50800" dist="381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25400" tIns="12700" rIns="0" bIns="12700" numCol="1" spcCol="1270" anchor="ctr" anchorCtr="0">
          <a:noAutofit/>
        </a:bodyPr>
        <a:lstStyle/>
        <a:p>
          <a:pPr lvl="0" algn="ctr" defTabSz="889000" rtl="0">
            <a:lnSpc>
              <a:spcPct val="90000"/>
            </a:lnSpc>
            <a:spcBef>
              <a:spcPct val="0"/>
            </a:spcBef>
            <a:spcAft>
              <a:spcPct val="35000"/>
            </a:spcAft>
          </a:pPr>
          <a:r>
            <a:rPr lang="en-US" sz="2000" kern="1200" dirty="0" smtClean="0"/>
            <a:t>Arrays</a:t>
          </a:r>
          <a:endParaRPr lang="en-US" sz="2000" kern="1200" dirty="0"/>
        </a:p>
      </dsp:txBody>
      <dsp:txXfrm>
        <a:off x="5621958" y="1002476"/>
        <a:ext cx="1135325" cy="756883"/>
      </dsp:txXfrm>
    </dsp:sp>
    <dsp:sp modelId="{CC9F5C08-30D7-444D-9EA3-BC73B2A7F1F5}">
      <dsp:nvSpPr>
        <dsp:cNvPr id="0" name=""/>
        <dsp:cNvSpPr/>
      </dsp:nvSpPr>
      <dsp:spPr>
        <a:xfrm>
          <a:off x="6870815" y="1002476"/>
          <a:ext cx="1892208" cy="756883"/>
        </a:xfrm>
        <a:prstGeom prst="chevron">
          <a:avLst/>
        </a:prstGeom>
        <a:solidFill>
          <a:schemeClr val="accent2">
            <a:tint val="40000"/>
            <a:alpha val="90000"/>
            <a:hueOff val="-6067826"/>
            <a:satOff val="16732"/>
            <a:lumOff val="1411"/>
            <a:alphaOff val="0"/>
          </a:schemeClr>
        </a:solidFill>
        <a:ln w="9525" cap="flat" cmpd="sng" algn="ctr">
          <a:solidFill>
            <a:schemeClr val="accent2">
              <a:tint val="40000"/>
              <a:alpha val="90000"/>
              <a:hueOff val="-6067826"/>
              <a:satOff val="16732"/>
              <a:lumOff val="1411"/>
              <a:alphaOff val="0"/>
            </a:schemeClr>
          </a:solidFill>
          <a:prstDash val="solid"/>
        </a:ln>
        <a:effectLst>
          <a:outerShdw blurRad="50800" dist="381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25400" tIns="12700" rIns="0" bIns="12700" numCol="1" spcCol="1270" anchor="ctr" anchorCtr="0">
          <a:noAutofit/>
        </a:bodyPr>
        <a:lstStyle/>
        <a:p>
          <a:pPr lvl="0" algn="ctr" defTabSz="889000" rtl="0">
            <a:lnSpc>
              <a:spcPct val="90000"/>
            </a:lnSpc>
            <a:spcBef>
              <a:spcPct val="0"/>
            </a:spcBef>
            <a:spcAft>
              <a:spcPct val="35000"/>
            </a:spcAft>
          </a:pPr>
          <a:r>
            <a:rPr lang="en-US" sz="2000" kern="1200" dirty="0" smtClean="0"/>
            <a:t>Free</a:t>
          </a:r>
        </a:p>
        <a:p>
          <a:pPr lvl="0" algn="ctr" defTabSz="889000" rtl="0">
            <a:lnSpc>
              <a:spcPct val="90000"/>
            </a:lnSpc>
            <a:spcBef>
              <a:spcPct val="0"/>
            </a:spcBef>
            <a:spcAft>
              <a:spcPct val="35000"/>
            </a:spcAft>
          </a:pPr>
          <a:r>
            <a:rPr lang="en-US" sz="2000" kern="1200" dirty="0" smtClean="0"/>
            <a:t>Functions</a:t>
          </a:r>
          <a:endParaRPr lang="en-US" sz="2000" kern="1200" dirty="0"/>
        </a:p>
      </dsp:txBody>
      <dsp:txXfrm>
        <a:off x="7249257" y="1002476"/>
        <a:ext cx="1135325" cy="756883"/>
      </dsp:txXfrm>
    </dsp:sp>
    <dsp:sp modelId="{179C538A-AF2B-4FE1-8086-DFF86317623F}">
      <dsp:nvSpPr>
        <dsp:cNvPr id="0" name=""/>
        <dsp:cNvSpPr/>
      </dsp:nvSpPr>
      <dsp:spPr>
        <a:xfrm>
          <a:off x="5518" y="1964539"/>
          <a:ext cx="2279769" cy="911907"/>
        </a:xfrm>
        <a:prstGeom prst="chevron">
          <a:avLst/>
        </a:prstGeom>
        <a:gradFill rotWithShape="0">
          <a:gsLst>
            <a:gs pos="0">
              <a:schemeClr val="accent2">
                <a:hueOff val="-3794743"/>
                <a:satOff val="10719"/>
                <a:lumOff val="2745"/>
                <a:alphaOff val="0"/>
                <a:shade val="15000"/>
                <a:satMod val="180000"/>
              </a:schemeClr>
            </a:gs>
            <a:gs pos="50000">
              <a:schemeClr val="accent2">
                <a:hueOff val="-3794743"/>
                <a:satOff val="10719"/>
                <a:lumOff val="2745"/>
                <a:alphaOff val="0"/>
                <a:shade val="45000"/>
                <a:satMod val="170000"/>
              </a:schemeClr>
            </a:gs>
            <a:gs pos="70000">
              <a:schemeClr val="accent2">
                <a:hueOff val="-3794743"/>
                <a:satOff val="10719"/>
                <a:lumOff val="2745"/>
                <a:alphaOff val="0"/>
                <a:tint val="99000"/>
                <a:shade val="65000"/>
                <a:satMod val="155000"/>
              </a:schemeClr>
            </a:gs>
            <a:gs pos="100000">
              <a:schemeClr val="accent2">
                <a:hueOff val="-3794743"/>
                <a:satOff val="10719"/>
                <a:lumOff val="2745"/>
                <a:alphaOff val="0"/>
                <a:tint val="95500"/>
                <a:shade val="100000"/>
                <a:satMod val="155000"/>
              </a:schemeClr>
            </a:gs>
          </a:gsLst>
          <a:lin ang="16200000" scaled="0"/>
        </a:gradFill>
        <a:ln>
          <a:noFill/>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accent2">
              <a:hueOff val="-3794743"/>
              <a:satOff val="10719"/>
              <a:lumOff val="2745"/>
              <a:alphaOff val="0"/>
              <a:satMod val="3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22860" tIns="11430" rIns="0" bIns="11430" numCol="1" spcCol="1270" anchor="ctr" anchorCtr="0">
          <a:noAutofit/>
        </a:bodyPr>
        <a:lstStyle/>
        <a:p>
          <a:pPr lvl="0" algn="ctr" defTabSz="800100" rtl="0">
            <a:lnSpc>
              <a:spcPct val="90000"/>
            </a:lnSpc>
            <a:spcBef>
              <a:spcPct val="0"/>
            </a:spcBef>
            <a:spcAft>
              <a:spcPct val="35000"/>
            </a:spcAft>
          </a:pPr>
          <a:r>
            <a:rPr lang="en-US" sz="1800" kern="1200" dirty="0" smtClean="0"/>
            <a:t>Models</a:t>
          </a:r>
          <a:endParaRPr lang="en-US" sz="1800" kern="1200" dirty="0"/>
        </a:p>
      </dsp:txBody>
      <dsp:txXfrm>
        <a:off x="461472" y="1964539"/>
        <a:ext cx="1367862" cy="911907"/>
      </dsp:txXfrm>
    </dsp:sp>
    <dsp:sp modelId="{EFD35F54-D826-446E-9167-9FB5F71656E6}">
      <dsp:nvSpPr>
        <dsp:cNvPr id="0" name=""/>
        <dsp:cNvSpPr/>
      </dsp:nvSpPr>
      <dsp:spPr>
        <a:xfrm>
          <a:off x="1988917" y="2042051"/>
          <a:ext cx="6865083" cy="756883"/>
        </a:xfrm>
        <a:prstGeom prst="chevron">
          <a:avLst/>
        </a:prstGeom>
        <a:solidFill>
          <a:schemeClr val="accent2">
            <a:tint val="40000"/>
            <a:alpha val="90000"/>
            <a:hueOff val="-8090435"/>
            <a:satOff val="22309"/>
            <a:lumOff val="1881"/>
            <a:alphaOff val="0"/>
          </a:schemeClr>
        </a:solidFill>
        <a:ln w="9525" cap="flat" cmpd="sng" algn="ctr">
          <a:solidFill>
            <a:schemeClr val="accent2">
              <a:tint val="40000"/>
              <a:alpha val="90000"/>
              <a:hueOff val="-8090435"/>
              <a:satOff val="22309"/>
              <a:lumOff val="1881"/>
              <a:alphaOff val="0"/>
            </a:schemeClr>
          </a:solidFill>
          <a:prstDash val="solid"/>
        </a:ln>
        <a:effectLst>
          <a:outerShdw blurRad="50800" dist="381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25400" tIns="12700" rIns="0" bIns="12700" numCol="1" spcCol="1270" anchor="ctr" anchorCtr="0">
          <a:noAutofit/>
        </a:bodyPr>
        <a:lstStyle/>
        <a:p>
          <a:pPr lvl="0" algn="l" defTabSz="889000" rtl="0">
            <a:lnSpc>
              <a:spcPct val="90000"/>
            </a:lnSpc>
            <a:spcBef>
              <a:spcPct val="0"/>
            </a:spcBef>
            <a:spcAft>
              <a:spcPct val="35000"/>
            </a:spcAft>
          </a:pPr>
          <a:r>
            <a:rPr lang="en-US" sz="2000" kern="1200" dirty="0" smtClean="0"/>
            <a:t>Model used as test inputs</a:t>
          </a:r>
          <a:endParaRPr lang="en-US" sz="2000" kern="1200" dirty="0"/>
        </a:p>
      </dsp:txBody>
      <dsp:txXfrm>
        <a:off x="2367359" y="2042051"/>
        <a:ext cx="6108200" cy="756883"/>
      </dsp:txXfrm>
    </dsp:sp>
    <dsp:sp modelId="{76303C98-FC16-43BF-BCFB-E5CF5041F3AC}">
      <dsp:nvSpPr>
        <dsp:cNvPr id="0" name=""/>
        <dsp:cNvSpPr/>
      </dsp:nvSpPr>
      <dsp:spPr>
        <a:xfrm>
          <a:off x="5518" y="3004114"/>
          <a:ext cx="2279769" cy="911907"/>
        </a:xfrm>
        <a:prstGeom prst="chevron">
          <a:avLst/>
        </a:prstGeom>
        <a:gradFill rotWithShape="0">
          <a:gsLst>
            <a:gs pos="0">
              <a:schemeClr val="accent2">
                <a:hueOff val="-7589485"/>
                <a:satOff val="21437"/>
                <a:lumOff val="5491"/>
                <a:alphaOff val="0"/>
                <a:shade val="15000"/>
                <a:satMod val="180000"/>
              </a:schemeClr>
            </a:gs>
            <a:gs pos="50000">
              <a:schemeClr val="accent2">
                <a:hueOff val="-7589485"/>
                <a:satOff val="21437"/>
                <a:lumOff val="5491"/>
                <a:alphaOff val="0"/>
                <a:shade val="45000"/>
                <a:satMod val="170000"/>
              </a:schemeClr>
            </a:gs>
            <a:gs pos="70000">
              <a:schemeClr val="accent2">
                <a:hueOff val="-7589485"/>
                <a:satOff val="21437"/>
                <a:lumOff val="5491"/>
                <a:alphaOff val="0"/>
                <a:tint val="99000"/>
                <a:shade val="65000"/>
                <a:satMod val="155000"/>
              </a:schemeClr>
            </a:gs>
            <a:gs pos="100000">
              <a:schemeClr val="accent2">
                <a:hueOff val="-7589485"/>
                <a:satOff val="21437"/>
                <a:lumOff val="5491"/>
                <a:alphaOff val="0"/>
                <a:tint val="95500"/>
                <a:shade val="100000"/>
                <a:satMod val="155000"/>
              </a:schemeClr>
            </a:gs>
          </a:gsLst>
          <a:lin ang="16200000" scaled="0"/>
        </a:gradFill>
        <a:ln>
          <a:noFill/>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accent2">
              <a:hueOff val="-7589485"/>
              <a:satOff val="21437"/>
              <a:lumOff val="5491"/>
              <a:alphaOff val="0"/>
              <a:satMod val="3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22860" tIns="11430" rIns="0" bIns="11430" numCol="1" spcCol="1270" anchor="ctr" anchorCtr="0">
          <a:noAutofit/>
        </a:bodyPr>
        <a:lstStyle/>
        <a:p>
          <a:pPr lvl="0" algn="ctr" defTabSz="800100" rtl="0">
            <a:lnSpc>
              <a:spcPct val="90000"/>
            </a:lnSpc>
            <a:spcBef>
              <a:spcPct val="0"/>
            </a:spcBef>
            <a:spcAft>
              <a:spcPct val="35000"/>
            </a:spcAft>
          </a:pPr>
          <a:r>
            <a:rPr lang="en-US" sz="1800" kern="1200" dirty="0" smtClean="0"/>
            <a:t> </a:t>
          </a:r>
          <a:r>
            <a:rPr lang="en-US" sz="1800" kern="1200" dirty="0" smtClean="0">
              <a:sym typeface="Symbol"/>
            </a:rPr>
            <a:t>-Quantifier</a:t>
          </a:r>
          <a:endParaRPr lang="en-US" sz="1800" kern="1200" dirty="0"/>
        </a:p>
      </dsp:txBody>
      <dsp:txXfrm>
        <a:off x="461472" y="3004114"/>
        <a:ext cx="1367862" cy="911907"/>
      </dsp:txXfrm>
    </dsp:sp>
    <dsp:sp modelId="{F870B098-690B-4005-84E7-A113FE1A0FF1}">
      <dsp:nvSpPr>
        <dsp:cNvPr id="0" name=""/>
        <dsp:cNvSpPr/>
      </dsp:nvSpPr>
      <dsp:spPr>
        <a:xfrm>
          <a:off x="1988917" y="3081626"/>
          <a:ext cx="6796547" cy="756883"/>
        </a:xfrm>
        <a:prstGeom prst="chevron">
          <a:avLst/>
        </a:prstGeom>
        <a:solidFill>
          <a:schemeClr val="accent2">
            <a:tint val="40000"/>
            <a:alpha val="90000"/>
            <a:hueOff val="-10113044"/>
            <a:satOff val="27887"/>
            <a:lumOff val="2352"/>
            <a:alphaOff val="0"/>
          </a:schemeClr>
        </a:solidFill>
        <a:ln w="9525" cap="flat" cmpd="sng" algn="ctr">
          <a:solidFill>
            <a:schemeClr val="accent2">
              <a:tint val="40000"/>
              <a:alpha val="90000"/>
              <a:hueOff val="-10113044"/>
              <a:satOff val="27887"/>
              <a:lumOff val="2352"/>
              <a:alphaOff val="0"/>
            </a:schemeClr>
          </a:solidFill>
          <a:prstDash val="solid"/>
        </a:ln>
        <a:effectLst>
          <a:outerShdw blurRad="50800" dist="381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25400" tIns="12700" rIns="0" bIns="12700" numCol="1" spcCol="1270" anchor="ctr" anchorCtr="0">
          <a:noAutofit/>
        </a:bodyPr>
        <a:lstStyle/>
        <a:p>
          <a:pPr lvl="0" algn="l" defTabSz="889000" rtl="0">
            <a:lnSpc>
              <a:spcPct val="90000"/>
            </a:lnSpc>
            <a:spcBef>
              <a:spcPct val="0"/>
            </a:spcBef>
            <a:spcAft>
              <a:spcPct val="35000"/>
            </a:spcAft>
          </a:pPr>
          <a:r>
            <a:rPr lang="en-US" sz="2000" kern="1200" dirty="0" smtClean="0"/>
            <a:t>Used to model custom theories (e.g., .NET type system)</a:t>
          </a:r>
          <a:endParaRPr lang="en-US" sz="2000" kern="1200" dirty="0"/>
        </a:p>
      </dsp:txBody>
      <dsp:txXfrm>
        <a:off x="2367359" y="3081626"/>
        <a:ext cx="6039664" cy="756883"/>
      </dsp:txXfrm>
    </dsp:sp>
    <dsp:sp modelId="{6B2D5F81-EB5C-45CC-8EF9-D4E6AF2AE0DD}">
      <dsp:nvSpPr>
        <dsp:cNvPr id="0" name=""/>
        <dsp:cNvSpPr/>
      </dsp:nvSpPr>
      <dsp:spPr>
        <a:xfrm>
          <a:off x="5518" y="4043688"/>
          <a:ext cx="2279769" cy="911907"/>
        </a:xfrm>
        <a:prstGeom prst="chevron">
          <a:avLst/>
        </a:prstGeom>
        <a:gradFill rotWithShape="0">
          <a:gsLst>
            <a:gs pos="0">
              <a:schemeClr val="accent2">
                <a:hueOff val="-11384228"/>
                <a:satOff val="32156"/>
                <a:lumOff val="8236"/>
                <a:alphaOff val="0"/>
                <a:shade val="15000"/>
                <a:satMod val="180000"/>
              </a:schemeClr>
            </a:gs>
            <a:gs pos="50000">
              <a:schemeClr val="accent2">
                <a:hueOff val="-11384228"/>
                <a:satOff val="32156"/>
                <a:lumOff val="8236"/>
                <a:alphaOff val="0"/>
                <a:shade val="45000"/>
                <a:satMod val="170000"/>
              </a:schemeClr>
            </a:gs>
            <a:gs pos="70000">
              <a:schemeClr val="accent2">
                <a:hueOff val="-11384228"/>
                <a:satOff val="32156"/>
                <a:lumOff val="8236"/>
                <a:alphaOff val="0"/>
                <a:tint val="99000"/>
                <a:shade val="65000"/>
                <a:satMod val="155000"/>
              </a:schemeClr>
            </a:gs>
            <a:gs pos="100000">
              <a:schemeClr val="accent2">
                <a:hueOff val="-11384228"/>
                <a:satOff val="32156"/>
                <a:lumOff val="8236"/>
                <a:alphaOff val="0"/>
                <a:tint val="95500"/>
                <a:shade val="100000"/>
                <a:satMod val="155000"/>
              </a:schemeClr>
            </a:gs>
          </a:gsLst>
          <a:lin ang="16200000" scaled="0"/>
        </a:gradFill>
        <a:ln>
          <a:noFill/>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accent2">
              <a:hueOff val="-11384228"/>
              <a:satOff val="32156"/>
              <a:lumOff val="8236"/>
              <a:alphaOff val="0"/>
              <a:satMod val="3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22860" tIns="11430" rIns="0" bIns="11430" numCol="1" spcCol="1270" anchor="ctr" anchorCtr="0">
          <a:noAutofit/>
        </a:bodyPr>
        <a:lstStyle/>
        <a:p>
          <a:pPr lvl="0" algn="ctr" defTabSz="800100" rtl="0">
            <a:lnSpc>
              <a:spcPct val="90000"/>
            </a:lnSpc>
            <a:spcBef>
              <a:spcPct val="0"/>
            </a:spcBef>
            <a:spcAft>
              <a:spcPct val="35000"/>
            </a:spcAft>
          </a:pPr>
          <a:r>
            <a:rPr lang="en-US" sz="1800" kern="1200" dirty="0" smtClean="0"/>
            <a:t> API</a:t>
          </a:r>
          <a:endParaRPr lang="en-US" sz="1800" kern="1200" dirty="0"/>
        </a:p>
      </dsp:txBody>
      <dsp:txXfrm>
        <a:off x="461472" y="4043688"/>
        <a:ext cx="1367862" cy="911907"/>
      </dsp:txXfrm>
    </dsp:sp>
    <dsp:sp modelId="{68227CD9-4DDB-4F5C-81E5-BF1A24AC14CA}">
      <dsp:nvSpPr>
        <dsp:cNvPr id="0" name=""/>
        <dsp:cNvSpPr/>
      </dsp:nvSpPr>
      <dsp:spPr>
        <a:xfrm>
          <a:off x="1988917" y="4121200"/>
          <a:ext cx="6773348" cy="756883"/>
        </a:xfrm>
        <a:prstGeom prst="chevron">
          <a:avLst/>
        </a:prstGeom>
        <a:solidFill>
          <a:schemeClr val="accent2">
            <a:tint val="40000"/>
            <a:alpha val="90000"/>
            <a:hueOff val="-12135653"/>
            <a:satOff val="33464"/>
            <a:lumOff val="2822"/>
            <a:alphaOff val="0"/>
          </a:schemeClr>
        </a:solidFill>
        <a:ln w="9525" cap="flat" cmpd="sng" algn="ctr">
          <a:solidFill>
            <a:schemeClr val="accent2">
              <a:tint val="40000"/>
              <a:alpha val="90000"/>
              <a:hueOff val="-12135653"/>
              <a:satOff val="33464"/>
              <a:lumOff val="2822"/>
              <a:alphaOff val="0"/>
            </a:schemeClr>
          </a:solidFill>
          <a:prstDash val="solid"/>
        </a:ln>
        <a:effectLst>
          <a:outerShdw blurRad="50800" dist="381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25400" tIns="12700" rIns="0" bIns="12700" numCol="1" spcCol="1270" anchor="ctr" anchorCtr="0">
          <a:noAutofit/>
        </a:bodyPr>
        <a:lstStyle/>
        <a:p>
          <a:pPr lvl="0" algn="l" defTabSz="889000" rtl="0">
            <a:lnSpc>
              <a:spcPct val="90000"/>
            </a:lnSpc>
            <a:spcBef>
              <a:spcPct val="0"/>
            </a:spcBef>
            <a:spcAft>
              <a:spcPct val="35000"/>
            </a:spcAft>
          </a:pPr>
          <a:r>
            <a:rPr lang="en-US" sz="2000" kern="1200" dirty="0" smtClean="0"/>
            <a:t>Huge number of small problems. Textual interface is too inefficient.</a:t>
          </a:r>
          <a:endParaRPr lang="en-US" sz="2000" kern="1200" dirty="0"/>
        </a:p>
      </dsp:txBody>
      <dsp:txXfrm>
        <a:off x="2367359" y="4121200"/>
        <a:ext cx="6016465" cy="756883"/>
      </dsp:txXfrm>
    </dsp:sp>
  </dsp:spTree>
</dsp:drawing>
</file>

<file path=ppt/diagrams/layout1.xml><?xml version="1.0" encoding="utf-8"?>
<dgm:layoutDef xmlns:dgm="http://schemas.openxmlformats.org/drawingml/2006/diagram" xmlns:a="http://schemas.openxmlformats.org/drawingml/2006/main" uniqueId="urn:microsoft.com/office/officeart/2005/8/layout/radial4">
  <dgm:title val=""/>
  <dgm:desc val=""/>
  <dgm:catLst>
    <dgm:cat type="relationship" pri="19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t modelId="11"/>
        <dgm:pt modelId="12"/>
      </dgm:ptLst>
      <dgm:cxnLst>
        <dgm:cxn modelId="2" srcId="0" destId="1" srcOrd="0" destOrd="0"/>
        <dgm:cxn modelId="15" srcId="1" destId="11" srcOrd="0" destOrd="0"/>
        <dgm:cxn modelId="16" srcId="1" destId="12" srcOrd="1"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0"/>
              <dgm:param type="spanAng" val="360"/>
              <dgm:param type="ctrShpMap" val="fNode"/>
            </dgm:alg>
          </dgm:if>
          <dgm:else name="Name4">
            <dgm:choose name="Name5">
              <dgm:if name="Name6" axis="ch ch" ptType="node node" st="1 1" cnt="1 0" func="cnt" op="lte" val="3">
                <dgm:alg type="cycle">
                  <dgm:param type="stAng" val="-55"/>
                  <dgm:param type="spanAng" val="110"/>
                  <dgm:param type="ctrShpMap" val="fNode"/>
                </dgm:alg>
              </dgm:if>
              <dgm:else name="Name7">
                <dgm:choose name="Name8">
                  <dgm:if name="Name9" axis="ch ch" ptType="node node" st="1 1" cnt="1 0" func="cnt" op="equ" val="4">
                    <dgm:alg type="cycle">
                      <dgm:param type="stAng" val="-75"/>
                      <dgm:param type="spanAng" val="150"/>
                      <dgm:param type="ctrShpMap" val="fNode"/>
                    </dgm:alg>
                  </dgm:if>
                  <dgm:else name="Name10">
                    <dgm:alg type="cycle">
                      <dgm:param type="stAng" val="-90"/>
                      <dgm:param type="spanAng" val="180"/>
                      <dgm:param type="ctrShpMap" val="fNode"/>
                    </dgm:alg>
                  </dgm:else>
                </dgm:choose>
              </dgm:else>
            </dgm:choose>
          </dgm:else>
        </dgm:choose>
      </dgm:if>
      <dgm:else name="Name11">
        <dgm:choose name="Name12">
          <dgm:if name="Name13" axis="ch ch" ptType="node node" st="1 1" cnt="1 0" func="cnt" op="lte" val="1">
            <dgm:alg type="cycle">
              <dgm:param type="stAng" val="0"/>
              <dgm:param type="spanAng" val="-360"/>
              <dgm:param type="ctrShpMap" val="fNode"/>
            </dgm:alg>
          </dgm:if>
          <dgm:else name="Name14">
            <dgm:choose name="Name15">
              <dgm:if name="Name16" axis="ch ch" ptType="node node" st="1 1" cnt="1 0" func="cnt" op="lte" val="3">
                <dgm:alg type="cycle">
                  <dgm:param type="stAng" val="55"/>
                  <dgm:param type="spanAng" val="-110"/>
                  <dgm:param type="ctrShpMap" val="fNode"/>
                </dgm:alg>
              </dgm:if>
              <dgm:else name="Name17">
                <dgm:choose name="Name18">
                  <dgm:if name="Name19" axis="ch ch" ptType="node node" st="1 1" cnt="1 0" func="cnt" op="equ" val="4">
                    <dgm:alg type="cycle">
                      <dgm:param type="stAng" val="75"/>
                      <dgm:param type="spanAng" val="-150"/>
                      <dgm:param type="ctrShpMap" val="fNode"/>
                    </dgm:alg>
                  </dgm:if>
                  <dgm:else name="Name20">
                    <dgm:alg type="cycle">
                      <dgm:param type="stAng" val="90"/>
                      <dgm:param type="spanAng" val="-180"/>
                      <dgm:param type="ctrShpMap" val="fNode"/>
                    </dgm:alg>
                  </dgm:else>
                </dgm:choose>
              </dgm:else>
            </dgm:choose>
          </dgm:else>
        </dgm:choose>
      </dgm:else>
    </dgm:choose>
    <dgm:shape xmlns:r="http://schemas.openxmlformats.org/officeDocument/2006/relationships" r:blip="">
      <dgm:adjLst/>
    </dgm:shape>
    <dgm:presOf/>
    <dgm:constrLst>
      <dgm:constr type="w" for="ch" forName="centerShape" refType="w"/>
      <dgm:constr type="w" for="ch" forName="node" refType="w" refFor="ch" refForName="centerShape" fact="0.95"/>
      <dgm:constr type="h" for="ch" forName="parTrans" refType="w" refFor="ch" refForName="centerShape" fact="0.285"/>
      <dgm:constr type="sp" refType="w" refFor="ch" refForName="centerShape" op="equ" fact="0.23"/>
      <dgm:constr type="sibSp" refType="w" refFor="ch" refForName="node" fact="0.1"/>
      <dgm:constr type="primFontSz" for="ch" forName="node" op="equ"/>
    </dgm:constrLst>
    <dgm:choose name="Name21">
      <dgm:if name="Name22" axis="ch ch" ptType="node node" st="1 1" cnt="1 0" func="cnt" op="lte" val="5">
        <dgm:ruleLst>
          <dgm:rule type="w" for="ch" forName="centerShape" val="NaN" fact="0.27" max="NaN"/>
        </dgm:ruleLst>
      </dgm:if>
      <dgm:else name="Name23">
        <dgm:ruleLst>
          <dgm:rule type="w" for="ch" forName="centerShape" val="NaN" fact="0.27" max="NaN"/>
          <dgm:rule type="w" for="ch" forName="node" val="NaN" fact="0.7" max="NaN"/>
        </dgm:ruleLst>
      </dgm:else>
    </dgm:choose>
    <dgm:forEach name="Name24" axis="ch" ptType="node" cnt="1">
      <dgm:layoutNode name="centerShape" styleLbl="node0">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 type="primFontSz" val="65"/>
          <dgm:constr type="h" refType="w"/>
        </dgm:constrLst>
        <dgm:ruleLst>
          <dgm:rule type="primFontSz" val="5" fact="NaN" max="NaN"/>
        </dgm:ruleLst>
      </dgm:layoutNode>
      <dgm:forEach name="Name25" axis="ch">
        <dgm:forEach name="Name26" axis="self" ptType="parTrans">
          <dgm:layoutNode name="parTrans" styleLbl="bgSibTrans2D1">
            <dgm:alg type="conn">
              <dgm:param type="begPts" val="auto"/>
              <dgm:param type="endPts" val="ctr"/>
              <dgm:param type="endSty" val="noArr"/>
              <dgm:param type="begSty" val="arr"/>
            </dgm:alg>
            <dgm:shape xmlns:r="http://schemas.openxmlformats.org/officeDocument/2006/relationships" type="conn" r:blip="">
              <dgm:adjLst/>
            </dgm:shape>
            <dgm:presOf axis="self"/>
            <dgm:constrLst>
              <dgm:constr type="begPad" refType="connDist" fact="0.055"/>
              <dgm:constr type="endPad"/>
            </dgm:constrLst>
            <dgm:ruleLst/>
          </dgm:layoutNode>
        </dgm:forEach>
        <dgm:forEach name="Name27" axis="self" ptType="node">
          <dgm:layoutNode name="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h" refType="w" fact="0.8"/>
              <dgm:constr type="tMarg" refType="primFontSz" fact="0.15"/>
              <dgm:constr type="bMarg" refType="primFontSz" fact="0.15"/>
              <dgm:constr type="lMarg" refType="primFontSz" fact="0.15"/>
              <dgm:constr type="rMarg" refType="primFontSz" fact="0.15"/>
            </dgm:constrLst>
            <dgm:ruleLst>
              <dgm:rule type="primFontSz" val="5" fact="NaN" max="NaN"/>
            </dgm:ruleLst>
          </dgm:layoutNode>
        </dgm:forEach>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C3F5198-D814-4F07-A84F-942E63C84983}" type="datetimeFigureOut">
              <a:rPr lang="en-US" smtClean="0"/>
              <a:pPr/>
              <a:t>1/22/2011</a:t>
            </a:fld>
            <a:endParaRPr lang="en-US"/>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r>
              <a:rPr lang="en-US" sz="500" dirty="0" smtClean="0">
                <a:solidFill>
                  <a:srgbClr val="000000"/>
                </a:solidFill>
              </a:rPr>
              <a:t>© 2007 Microsoft Corporation. All rights reserved. Microsoft, Windows, Windows Vista and other product names are or may be registered trademarks and/or trademarks in the U.S. and/or other countries.</a:t>
            </a:r>
          </a:p>
          <a:p>
            <a:r>
              <a:rPr lang="en-US" sz="500" dirty="0" smtClean="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smtClean="0">
                <a:solidFill>
                  <a:srgbClr val="000000"/>
                </a:solidFill>
              </a:rPr>
            </a:br>
            <a:r>
              <a:rPr lang="en-US" sz="500" dirty="0" smtClean="0">
                <a:solidFill>
                  <a:srgbClr val="000000"/>
                </a:solidFill>
              </a:rPr>
              <a:t>MICROSOFT MAKES NO WARRANTIES, EXPRESS, IMPLIED OR STATUTORY, AS TO THE INFORMATION IN THIS PRESENTATION.</a:t>
            </a: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pPr/>
              <a:t>‹#›</a:t>
            </a:fld>
            <a:endParaRPr lang="en-US"/>
          </a:p>
        </p:txBody>
      </p:sp>
    </p:spTree>
    <p:extLst>
      <p:ext uri="{BB962C8B-B14F-4D97-AF65-F5344CB8AC3E}">
        <p14:creationId xmlns:p14="http://schemas.microsoft.com/office/powerpoint/2010/main" val="1147934101"/>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ax="26312" units="in"/>
          <inkml:channel name="Y" type="integer" max="16520" units="in"/>
          <inkml:channel name="F" type="integer" max="255" units="dev"/>
        </inkml:traceFormat>
        <inkml:channelProperties>
          <inkml:channelProperty channel="X" name="resolution" value="2540.01343" units="1/in"/>
          <inkml:channelProperty channel="Y" name="resolution" value="2540.36597" units="1/in"/>
          <inkml:channelProperty channel="F" name="resolution" value="6.33226E-7" units="1/dev"/>
        </inkml:channelProperties>
      </inkml:inkSource>
      <inkml:timestamp xml:id="ts0" timeString="2010-06-04T15:43:12.546"/>
    </inkml:context>
    <inkml:brush xml:id="br0">
      <inkml:brushProperty name="width" value="0.06667" units="cm"/>
      <inkml:brushProperty name="height" value="0.06667" units="cm"/>
      <inkml:brushProperty name="color" value="#177D36"/>
      <inkml:brushProperty name="fitToCurve" value="1"/>
    </inkml:brush>
  </inkml:definitions>
  <inkml:trace contextRef="#ctx0" brushRef="#br0">0 623 0,'0'0'1,"0"0"0,16-11 0,-16 11 1,0 0-1,0 0 0,0 0 0,0 0 0,0 0 0,0 0-1,15-10 1,-15 10-1,0 0 0,0 0 1,0 0-1,0 0 0,0 0 1,0 0-1,0 0 1,0 0-1,16-3 0,-16 3 1,0 0-1,0 0 0,0 0 1,16-7 0,-16 7-1,0 0 2,15-6-1,-15 6 2,0 0 0,18-8 0,-18 8 2,0 0-1,22-5 1,-22 5-1,0 0 1,21-11-1,-21 11 0,18-8-1,-18 8 0,17-7-1,-17 7 0,21-9 0,-21 9-1,17-7 1,-17 7-1,0 0 1,21-10-1,-21 10 1,0 0-1,18-7 2,-18 7-2,0 0 1,22-14-2,-22 14 1,19-14 0,-19 14-1,26-16 1,-26 16-1,30-17 0,-14 12 0,-1-2 1,1 2-1,0 0 0,-16 5 0,26-11 0,-26 11 0,24-7 0,-24 7 0,23-7 0,-23 7 1,22-7-1,-22 7 0,26-12 0,-26 12 1,28-14-1,-28 14 1,30-15-1,-14 8 0,1-4 1,2 1 0,-2 5-1,4-4 0,-1 2 0,0-1 0,0-1 0,0 2 0,0-2 0,-3 2 0,0-1 0,1 1 0,-1-2 0,1 2-1,-1 0 1,0 0 0,4 2 0,-3-2 0,-1 0-1,2 2 1,0 0 0,1-2-1,-3 2 1,2 1 0,-2-1 0,-1-2-1,7 2 1,-6 0 0,4-2 0,-2 0 0,2 2 0,-2-2 0,0 2 0,4-2-1,-4 2 1,2-2 0,-2 0 0,4 1 0,-4 1 0,2-2 0,-6 2 0,3-2 1,-18 7-1,28-8 0,-28 8 0,22-9 0,-22 9 0,23-11 0,-23 11 0,23-8 0,-23 8 0,20-9 0,-20 9 0,18-12 0,-18 12 0,17-7 0,-17 7 0,0 0 1,18-10-1,-18 10 1,0 0-1,0 0 0,0 0 1,0 0-1,0 0 0,0 0 1,0 0-1,0 0 0,0 0-1,0 0 1,0 0 0,0 0-1,0 0 1,0 0 0,0 0-1,0 0 1,0 0 0,0 0 0,0 0 0,0 0 0,0 0 0,0 0 0,0 0 0,0 0 0,0 0 1,0 0-1,0 0 0,0 0 0,0 0 0,0 0 0,0 0 0,0 0 0,0 0 0,0 0 0,0 0 0,0 0-1,0 0-1,0 0-1,0 0-3,0 0-2,0 0-3,0 0-6,0 0 0,8 20 0</inkml:trace>
  <inkml:trace contextRef="#ctx0" brushRef="#br0" timeOffset="7050.9868">1190 77 0,'0'0'3,"0"0"0,0 0 1,0 0-2,0 0 1,0 0 1,0 0-1,0 0 2,0 0-1,0 0 2,-17-12-1,17 12 0,0 0 1,0 0 0,0 0 0,0 0 1,0 0 0,0 0 1,0 0-1,0 0-1,0 0 0,0 0-1,0 0-2,0 0 0,0 0-1,0 0-1,0 0 1,-16-12-1,16 12-1,0 0 1,0 0-2,0 0 1,0 0-1,0 0 0,0 0 0,19 2 0,-19-2 0,26 0-1,-6-2 1,2 0 0,6-1-1,2-1 0,3-1 1,0 3 0,3-1 0,-3 1 1,-3 0-1,-2 2 1,-6-1 0,-4 1 0,-18 0 0,21 1 1,-21-1-1,0 0 1,0 0-1,0 0 0,0 0 1,0 0-1,0 0 1,0 0-1,0 0 0,0 0 0,0 0-1,0 0 1,0 0 0,0 0-1,0 0 1,5 21 0,-5-21 0,-3 17 0,3-17 0,-6 25 0,6-25 0,-8 22 0,8-22 0,-9 21 0,9-21 0,-9 19 0,9-19 0,-9 19 0,9-19 0,-8 17 0,8-17 0,-11 20 0,11-20-1,-12 15 1,12-15 0,0 0-1,-16 21 1,16-21-2,0 0 1,0 0-2,0 0-1,0 0-1,-13 15-1,13-15-3,0 0 1,0 0-1,0 0-2,0 0-2,5 18-2,-5-18 1</inkml:trace>
</inkml:ink>
</file>

<file path=ppt/ink/ink2.xml><?xml version="1.0" encoding="utf-8"?>
<inkml:ink xmlns:inkml="http://www.w3.org/2003/InkML">
  <inkml:definitions>
    <inkml:context xml:id="ctx0">
      <inkml:inkSource xml:id="inkSrc0">
        <inkml:traceFormat>
          <inkml:channel name="X" type="integer" max="26312" units="in"/>
          <inkml:channel name="Y" type="integer" max="16520" units="in"/>
          <inkml:channel name="F" type="integer" max="255" units="dev"/>
        </inkml:traceFormat>
        <inkml:channelProperties>
          <inkml:channelProperty channel="X" name="resolution" value="2540.01343" units="1/in"/>
          <inkml:channelProperty channel="Y" name="resolution" value="2540.36597" units="1/in"/>
          <inkml:channelProperty channel="F" name="resolution" value="6.33226E-7" units="1/dev"/>
        </inkml:channelProperties>
      </inkml:inkSource>
      <inkml:timestamp xml:id="ts0" timeString="2010-06-04T15:43:15.596"/>
    </inkml:context>
    <inkml:brush xml:id="br0">
      <inkml:brushProperty name="width" value="0.06667" units="cm"/>
      <inkml:brushProperty name="height" value="0.06667" units="cm"/>
      <inkml:brushProperty name="color" value="#177D36"/>
      <inkml:brushProperty name="fitToCurve" value="1"/>
    </inkml:brush>
  </inkml:definitions>
  <inkml:trace contextRef="#ctx0" brushRef="#br0">0 0 4,'0'0'10,"0"0"0,19 5-1,-19-5-1,0 0 0,0 0 0,18 2-1,-18-2-1,0 0 0,0 0 0,0 0-1,19 0 0,-19 0-2,0 0 0,0 0-1,19 3 0,-19-3-1,0 0 1,21 2-1,-21-2 0,21 2 0,-21-2 0,26 3 0,-11-3 0,-15 0 0,32 4-1,-17-4 0,-15 0 1,28 3-1,-28-3 0,28 3 0,-28-3-1,26 6 1,-26-6 0,26 5 0,-26-5 0,28 5 0,-28-5 0,33 7 0,-14-2 0,0-1 0,2-1 0,2 1 0,0-1 1,1 0-1,-3 1 0,2-1 0,-3 3 0,5-3 1,-4 1-1,0-1 0,-1 0 1,0 3-1,0-3 0,-2 2 1,1-3 0,-3 2-1,1-1 1,0 2 0,1-1-1,-2-1 1,1 2 0,2 1 0,2 0-1,0 0 1,3 1-1,-1-2 0,-1 2 1,6-2-1,-3 2 0,1 0 0,-4 0 1,1-2-1,-2 0 0,0 0 1,-2 0-1,-3 1 1,3-3-1,-19-3 0,31 11 0,-31-11 1,33 17-2,-15-5 1,1-5 0,0 5 0,0-5 0,2 5 0,0-3 0,0-2 0,-2-2 0,3 2 0,-2 0 0,0 0 0,1 0 1,-3 0-1,1-1 0,-2 0 0,2 6 1,-1-5-1,-1 3 0,1-5 0,-1 6 0,0-4 0,1 3 0,1-3 0,-2 0 0,4 2 0,0-3 0,0 3 0,3-2 1,-3 0-1,2-2 0,-4 0 0,2-1 0,-5 1 0,-1-1 0,-15-4 0,23 3 0,-23-3 0,17 5 0,-17-5 0,16 5-1,-16-5 1,16 6 0,-16-6 0,15 5 0,-15-5 0,18 7 0,-18-7 0,0 0 0,17 7 0,-17-7 0,16 7 0,-16-7 0,0 0 0,22 10 0,-22-10 0,18 9 0,-18-9 0,17 8 0,-17-8 0,16 11 0,-16-11 0,15 8 0,-15-8 0,0 0 0,18 11 0,-18-11 0,16 7 0,-16-7 0,0 0 0,17 5 0,-17-5 0,0 0 0,21 5 0,-21-5-1,0 0 1,0 0-1,0 0 1,19 7-1,-19-7 0,0 0 0,0 0 0,0 0 0,0 0 0,0 0-1,17 9 0,-17-9-1,0 0 0,0 0-1,0 0-1,0 0 0,0 0-2,0 0-2,0 0-2,0 0-6,0 0-1,0 0 1,0 0 0</inkml:trace>
</inkml:ink>
</file>

<file path=ppt/ink/ink3.xml><?xml version="1.0" encoding="utf-8"?>
<inkml:ink xmlns:inkml="http://www.w3.org/2003/InkML">
  <inkml:definitions>
    <inkml:context xml:id="ctx0">
      <inkml:inkSource xml:id="inkSrc0">
        <inkml:traceFormat>
          <inkml:channel name="X" type="integer" max="26312" units="in"/>
          <inkml:channel name="Y" type="integer" max="16520" units="in"/>
          <inkml:channel name="F" type="integer" max="255" units="dev"/>
        </inkml:traceFormat>
        <inkml:channelProperties>
          <inkml:channelProperty channel="X" name="resolution" value="2540.01343" units="1/in"/>
          <inkml:channelProperty channel="Y" name="resolution" value="2540.36597" units="1/in"/>
          <inkml:channelProperty channel="F" name="resolution" value="6.33226E-7" units="1/dev"/>
        </inkml:channelProperties>
      </inkml:inkSource>
      <inkml:timestamp xml:id="ts0" timeString="2010-06-04T15:43:17.606"/>
    </inkml:context>
    <inkml:brush xml:id="br0">
      <inkml:brushProperty name="width" value="0.06667" units="cm"/>
      <inkml:brushProperty name="height" value="0.06667" units="cm"/>
      <inkml:brushProperty name="color" value="#177D36"/>
      <inkml:brushProperty name="fitToCurve" value="1"/>
    </inkml:brush>
  </inkml:definitions>
  <inkml:trace contextRef="#ctx0" brushRef="#br0">185-8 1,'0'0'10,"0"0"0,-16 9-3,16-9 1,0 0-1,0 0 0,0 0 0,0 0 0,0 0 0,0 0-1,0 0 0,0 0 1,0 0-2,0 0-1,0 0-1,0 0-1,0 0-1,0 0 0,0 0-1,0 0 0,0 0-1,0 0 1,0 17-1,0-17 0,0 0 1,16 17 0,-16-17 0,15 14 0,-15-14 0,21 21 0,-21-21 0,19 24 0,-19-24-1,16 25 1,-16-25-1,12 24 1,-12-24-1,7 15 1,-7-15-1,0 0 1,9 18 1,-9-18-1,0 0 0,0 0 0,0 0 0,7 17 0,-7-17 1,0 0-1,0 0 1,0 0 0,0 0 0,0 0 0,0 0 0,0 0-1,0 0 1,-2 17 0,2-17 0,0 0-1,0 0 1,-3 16 0,3-16 0,0 0 0,0 0 1,-4 19-1,4-19 1,0 0 0,0 0 1,-14 17-1,14-17 0,0 0 0,-22 18 0,6-11-1,16-7 0,-26 17-1,26-17 0,-30 17 0,30-17 0,-26 18 0,26-18 1,-19 14-1,19-14 0,-16 12-1,16-12 1,-15 10 0,15-10 0,0 0-1,-19 12 1,19-12-1,0 0 1,-18 12-1,18-12 0,0 0-1,0 0 1,-17 9-2,17-9 0,0 0 0,0 0-1,-19 17 0,19-17-1,0 0-1,-16 16-1,16-16-2,0 0 0,0 0-2,-9 24-3,9-24-3,0 0 1,0 0 1</inkml:trace>
</inkml:ink>
</file>

<file path=ppt/ink/ink4.xml><?xml version="1.0" encoding="utf-8"?>
<inkml:ink xmlns:inkml="http://www.w3.org/2003/InkML">
  <inkml:definitions>
    <inkml:context xml:id="ctx0">
      <inkml:inkSource xml:id="inkSrc0">
        <inkml:traceFormat>
          <inkml:channel name="X" type="integer" max="26312" units="in"/>
          <inkml:channel name="Y" type="integer" max="16520" units="in"/>
          <inkml:channel name="F" type="integer" max="255" units="dev"/>
        </inkml:traceFormat>
        <inkml:channelProperties>
          <inkml:channelProperty channel="X" name="resolution" value="2540.01343" units="1/in"/>
          <inkml:channelProperty channel="Y" name="resolution" value="2540.36597" units="1/in"/>
          <inkml:channelProperty channel="F" name="resolution" value="6.33226E-7" units="1/dev"/>
        </inkml:channelProperties>
      </inkml:inkSource>
      <inkml:timestamp xml:id="ts0" timeString="2010-06-04T15:43:27.808"/>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0 0 10,'0'0'13,"0"0"-1,0 0 0,0 0-1,0 0 0,0 0 0,0 0 0,0 0-2,0 0-1,0 0-1,0 0-2,0 0-2,0 0-1,0 0-1,0 0 0,0 0-1,0 0 1,0 0-1,0 0 0,0 0 1,0 0-1,0 0 0,0 0 1,0 0-1,0 0 0,0 0 0,0 0 0,0 0-1,6 17 2,-6-17-1,0 0 0,15 23 0,-15-23-1,14 19 1,-14-19 0,18 19 0,-18-19 0,20 19 0,-20-19 0,23 21 0,-23-21 0,23 17 0,-23-17 0,22 19 0,-22-19-1,25 21 1,-25-21 0,17 17 0,-17-17 0,17 19 0,-17-19 0,20 18 0,-20-18 0,19 15 0,-19-15 0,17 16 0,-17-16 0,16 14 0,-16-14 0,0 0 0,21 19 0,-21-19 0,14 19 0,-14-19 0,14 15 0,-14-15 0,12 18 1,-12-18-1,14 15 0,-14-15 0,0 0-1,21 21 1,-21-21 1,0 0-1,20 19-1,-20-19 2,0 0-1,18 21 0,-18-21 0,12 17 0,-12-17 0,7 16 0,-7-16 0,0 0 0,10 16 0,-10-16 0,0 0 0,0 0 0,0 0 0,0 0 0,11 15 0,-11-15 0,0 0 0,0 0 0,0 0 0,0 0 1,0 0-2,0 0 1,12 16 1,-12-16-1,0 0 0,0 0 0,0 0 0,0 0 0,0 0 0,0 0 0,0 0 1,0 0-1,0 0 0,0 0 0,0 0 0,0 0 0,0 0 0,0 0 0,0 0 0,0 0 0,0 0 0,10 15 0,-10-15 0,0 0 0,0 0 0,0 0 0,14 16 0,-14-16 0,0 0 0,0 0 0,18 14 0,-18-14 0,0 0 0,0 0 0,19 15 0,-19-15 0,0 0 0,0 0-1,16 12 1,-16-12 0,0 0 0,0 0 0,19 20 0,-19-20 0,0 0 0,19 17 0,-19-17 0,16 14 0,-16-14 0,22 14 0,-22-14 0,26 15 0,-10-8 0,-16-7 0,28 14 0,-28-14 0,26 12 0,-26-12 0,24 12 0,-24-12 0,28 14 0,-12-7 0,-16-7 0,31 12 0,-31-12 1,28 14-1,-28-14 0,26 14 0,-26-14 0,24 12 0,-24-12 0,25 12 0,-25-12 0,24 10 0,-24-10 0,26 9 0,-26-9 0,25 9 0,-25-9 1,22 7-1,-22-7 0,21 7 0,-21-7 0,18 7 0,-18-7 0,0 0 1,17 7-1,-17-7 1,0 0-1,0 0 0,19 10 1,-19-10-1,0 0 1,24 12-1,-24-12 1,23 9-1,-23-9 1,30 7-1,-11-2 1,0-2-1,4 2 0,-4 2 0,3-1 0,1-1 0,-4 0 0,0 0 0,-3-1 0,-16-4 0,26 7 0,-26-7 0,19 1-1,-19-1 2,0 0-2,18 4 2,-18-4-1,0 0 0,0 0 0,0 0-1,15 5 1,-15-5 0,0 0 0,0 0 0,16 5 0,-16-5 0,0 0 0,21 7 0,-21-7 1,19 9-1,-19-9 0,17 5 0,-17-5 0,16 5 0,-16-5 0,16 4 0,-16-4 0,0 0 0,21 7 0,-21-7 0,0 0 0,19 7 0,-19-7 0,0 0 0,15 6 0,-15-6 0,0 0 0,0 0 0,0 0 0,0 0 0,0 0 0,0 0 0,0 0 1,0 0-1,0 0 0,0 0 0,0 0 0,0 0 0,0 0 0,0 0 0,0 0 0,0 0-1,16 9 1,-16-9-1,0 0 0,0 0 0,0 0 0,0 0 0,0 0 0,0 0-1,0 0-1,0 0 1,0 0-1,16 12 1,-16-12-1,0 0 0,0 0 1,0 0-1,0 0 0,0 0-2,0 0-2,15 14-3,-15-14-8,0 0 0,0 0 0,0 0 0</inkml:trace>
</inkml:ink>
</file>

<file path=ppt/ink/ink5.xml><?xml version="1.0" encoding="utf-8"?>
<inkml:ink xmlns:inkml="http://www.w3.org/2003/InkML">
  <inkml:definitions>
    <inkml:context xml:id="ctx0">
      <inkml:inkSource xml:id="inkSrc0">
        <inkml:traceFormat>
          <inkml:channel name="X" type="integer" max="26312" units="in"/>
          <inkml:channel name="Y" type="integer" max="16520" units="in"/>
          <inkml:channel name="F" type="integer" max="255" units="dev"/>
        </inkml:traceFormat>
        <inkml:channelProperties>
          <inkml:channelProperty channel="X" name="resolution" value="2540.01343" units="1/in"/>
          <inkml:channelProperty channel="Y" name="resolution" value="2540.36597" units="1/in"/>
          <inkml:channelProperty channel="F" name="resolution" value="6.33226E-7" units="1/dev"/>
        </inkml:channelProperties>
      </inkml:inkSource>
      <inkml:timestamp xml:id="ts0" timeString="2010-06-04T15:43:30.398"/>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0 982 9,'0'0'15,"0"0"0,0 0-3,0 0-1,0 0 0,0 0-2,0 0 1,0 0-4,0 0-2,0 0-1,0 0-1,0 0 0,0 0-1,0 0 1,0 0-1,0 0 1,20 0-1,-20 0 1,20-2-1,-20 2 0,20 0-1,-20 0 0,25-3 1,-25 3-1,26 0 0,-10 0 0,-1-2 0,8-1 1,-2-3-1,3 1 1,0 0 0,6 0-1,0-2 1,-1 0 0,3 0-1,-3 4 1,2-3-1,3 3 1,-1-2-1,-2 1 1,-2 2-1,3-1 1,-4 0 0,0-3 0,-4 3 0,0-2 1,1 3-1,-5-2 0,1 1 1,-1-2-1,-1 3 0,2-1 0,1-1 0,1 2 0,1-3 0,2-3 0,4 1 0,-1-2-1,8 0 1,-4-3-1,2 0 1,0-2-1,5 2 0,-4 0 0,3 0 0,4-2 0,-5 2 0,2 0-1,2 0 1,-2 1 0,-2-1 0,1 2 0,-4-1 0,-6 1 0,2-1 0,-3 3 0,-3-4 0,-1 1 0,0 3 0,1-3 1,-1 1-1,-1-2 0,-1 0 1,4-1-1,2 1 1,0 0-1,-2-2 0,4 2 0,-2-3 0,5 1 0,-2-2 0,0 1 0,1-1 0,-3-1 1,4 1-1,-5-1 1,4 6 0,-5-6 0,-1 5 0,-1-5 0,-1 4 0,-1-2-1,-4 4 1,0-4-1,-3 1 1,-16 14-1,28-19 0,-13 10 0,-15 9 1,23-17-1,-23 17 0,19-14 1,-19 14-1,19-15 0,-19 15 0,0 0 0,19-21 0,-19 21 0,19-19 0,-19 19 0,25-23 0,-25 23 0,29-26 0,-29 26 0,32-26 0,-32 26 0,24-24 0,-24 24-1,23-19 1,-23 19 0,21-12 0,-21 12-1,17-9 1,-17 9 0,0 0 0,0 0 1,16-5-1,-16 5 0,0 0 0,0 0 1,0 0-1,0 0 0,0 0 0,0 0 0,0 0 0,0 0 1,0 0-1,0 0 0,0 0 0,0 0 0,0 0 0,0 0 0,0 0 0,0 0 0,0 0-1,0 0 0,0 0 0,0 0-1,0 0-2,0 0-3,0 0-2,0 0-6,0 0-10,0 0-1,0 15 2,0-15-1</inkml:trace>
  <inkml:trace contextRef="#ctx0" brushRef="#br0" timeOffset="4290.6006">2488-80 7,'-7'-16'8,"7"16"-1,-15-1-2,15 1 0,-16-6-1,16 6 2,0 0 0,0 0 1,-18-3-1,18 3 1,0 0-1,0 0 0,0 0 1,0 0-1,0 0-2,0 0 0,0 0 0,0 0 0,0 0 0,0 0 0,0 0-1,0 0 0,0 0-1,0 0 0,0 0-1,0 0 0,0 0-1,0 0 0,0 0 0,0 0 1,0 0-1,0 0 0,18-3 0,-18 3 0,19-2 0,-19 2 0,24-2 0,-8 0 0,3 1 1,-19 1-1,33-4 0,-15 2 1,3 1-1,-2 1 0,0 0 1,2 0-1,-2 0 1,3 0-1,-1-2 1,2 0-1,0 0 0,-4 1 1,0-1-1,-19 2 1,26-5 0,-26 5 0,0 0 0,17 0 1,-17 0-1,0 0 0,0 0 0,0 0-1,0 0 1,0 0-1,0 0 1,0 0-1,0 0 1,0 0 0,0 0 0,0 0 0,0 0 0,0 0 0,0 0-1,0 0 1,0 0 0,0 0-1,0 0 1,0 0-1,0 0 0,0 0 0,0 0 0,0 15 0,0-15 0,2 16 0,-2-16 0,2 23 0,-2-23 1,2 27-2,-1-11 1,-2 3 0,2 0 0,-1 2 0,2 0 0,-4 1 0,2 1 0,0 1 0,0-3 0,0-2 0,-1-4 0,-1 3 0,0-3 1,2-15-1,-2 26 0,2-26 0,-3 16 0,3-16 1,0 0-1,-5 15 0,5-15 0,0 0 0,0 0 0,0 0 1,0 0-1,0 0 0,0 0 0,0 0 0,0 0-1,0 0 1,0 0-1,0 0 0,-2 16 0,2-16-1,0 0-1,0 0-2,0 0-3,2 16-7,-2-16-8,0 0-2,0 22 2,0-22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C3FBCD4-166E-446F-AF18-7D4A0CF9AEF6}" type="datetimeFigureOut">
              <a:rPr lang="en-US" smtClean="0"/>
              <a:pPr/>
              <a:t>1/22/2011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685213"/>
            <a:ext cx="6172200" cy="457200"/>
          </a:xfrm>
          <a:prstGeom prst="rect">
            <a:avLst/>
          </a:prstGeom>
        </p:spPr>
        <p:txBody>
          <a:bodyPr vert="horz" lIns="91440" tIns="45720" rIns="91440" bIns="45720" rtlCol="0" anchor="b"/>
          <a:lstStyle>
            <a:lvl1pPr algn="l">
              <a:defRPr sz="500">
                <a:latin typeface="Segoe" pitchFamily="34" charset="0"/>
              </a:defRPr>
            </a:lvl1pPr>
          </a:lstStyle>
          <a:p>
            <a:r>
              <a:rPr lang="en-US" sz="500" dirty="0" smtClean="0">
                <a:solidFill>
                  <a:srgbClr val="000000"/>
                </a:solidFill>
              </a:rPr>
              <a:t>© 2007 Microsoft Corporation. All rights reserved. Microsoft, Windows, Windows Vista and other product names are or may be registered trademarks and/or trademarks in the U.S. and/or other countries.</a:t>
            </a:r>
          </a:p>
          <a:p>
            <a:r>
              <a:rPr lang="en-US" sz="500" dirty="0" smtClean="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smtClean="0">
                <a:solidFill>
                  <a:srgbClr val="000000"/>
                </a:solidFill>
              </a:rPr>
            </a:br>
            <a:r>
              <a:rPr lang="en-US" sz="500" dirty="0" smtClean="0">
                <a:solidFill>
                  <a:srgbClr val="000000"/>
                </a:solidFill>
              </a:rPr>
              <a:t>MICROSOFT MAKES NO WARRANTIES, EXPRESS, IMPLIED OR STATUTORY, AS TO THE INFORMATION IN THIS PRESENTATION.</a:t>
            </a:r>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vl1pPr>
          </a:lstStyle>
          <a:p>
            <a:fld id="{8B263312-38AA-4E1E-B2B5-0F8F122B24FE}" type="slidenum">
              <a:rPr lang="en-US" smtClean="0"/>
              <a:pPr/>
              <a:t>‹#›</a:t>
            </a:fld>
            <a:endParaRPr lang="en-US" dirty="0"/>
          </a:p>
        </p:txBody>
      </p:sp>
    </p:spTree>
    <p:extLst>
      <p:ext uri="{BB962C8B-B14F-4D97-AF65-F5344CB8AC3E}">
        <p14:creationId xmlns:p14="http://schemas.microsoft.com/office/powerpoint/2010/main" val="2573263535"/>
      </p:ext>
    </p:extLst>
  </p:cSld>
  <p:clrMap bg1="lt1" tx1="dk1" bg2="lt2" tx2="dk2" accent1="accent1" accent2="accent2" accent3="accent3" accent4="accent4" accent5="accent5" accent6="accent6" hlink="hlink" folHlink="folHlink"/>
  <p:notesStyle>
    <a:lvl1pPr marL="0" algn="l" defTabSz="914363" rtl="0" eaLnBrk="1" latinLnBrk="0" hangingPunct="1">
      <a:lnSpc>
        <a:spcPct val="90000"/>
      </a:lnSpc>
      <a:spcAft>
        <a:spcPts val="333"/>
      </a:spcAft>
      <a:defRPr sz="900" kern="1200">
        <a:solidFill>
          <a:schemeClr val="tx1"/>
        </a:solidFill>
        <a:latin typeface="Segoe"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1/22/2011 7:04 AM</a:t>
            </a:fld>
            <a:endParaRPr lang="en-US" dirty="0"/>
          </a:p>
        </p:txBody>
      </p:sp>
      <p:sp>
        <p:nvSpPr>
          <p:cNvPr id="6" name="Footer Placeholder 5"/>
          <p:cNvSpPr>
            <a:spLocks noGrp="1"/>
          </p:cNvSpPr>
          <p:nvPr>
            <p:ph type="ftr" sz="quarter" idx="12"/>
          </p:nvPr>
        </p:nvSpPr>
        <p:spPr>
          <a:xfrm>
            <a:off x="0" y="8685213"/>
            <a:ext cx="6172200" cy="457200"/>
          </a:xfrm>
        </p:spPr>
        <p:txBody>
          <a:bodyPr/>
          <a:lstStyle/>
          <a:p>
            <a:r>
              <a:rPr lang="en-US" sz="500" dirty="0" smtClean="0">
                <a:solidFill>
                  <a:srgbClr val="000000"/>
                </a:solidFill>
              </a:rPr>
              <a:t>© 2007 Microsoft Corporation. All rights reserved. Microsoft, Windows, Windows Vista and other product names are or may be registered trademarks and/or trademarks in the U.S. and/or other countries.</a:t>
            </a:r>
          </a:p>
          <a:p>
            <a:r>
              <a:rPr lang="en-US" sz="500" dirty="0" smtClean="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smtClean="0">
                <a:solidFill>
                  <a:srgbClr val="000000"/>
                </a:solidFill>
              </a:rPr>
            </a:br>
            <a:r>
              <a:rPr lang="en-US" sz="500" dirty="0" smtClean="0">
                <a:solidFill>
                  <a:srgbClr val="000000"/>
                </a:solidFill>
              </a:rPr>
              <a:t>MICROSOFT MAKES NO WARRANTIES, EXPRESS, IMPLIED OR STATUTORY, AS TO THE INFORMATION IN THIS PRESENTATION.</a:t>
            </a:r>
          </a:p>
          <a:p>
            <a:endParaRPr lang="en-US" sz="500" dirty="0"/>
          </a:p>
        </p:txBody>
      </p:sp>
      <p:sp>
        <p:nvSpPr>
          <p:cNvPr id="7" name="Slide Number Placeholder 6"/>
          <p:cNvSpPr>
            <a:spLocks noGrp="1"/>
          </p:cNvSpPr>
          <p:nvPr>
            <p:ph type="sldNum" sz="quarter" idx="13"/>
          </p:nvPr>
        </p:nvSpPr>
        <p:spPr>
          <a:xfrm>
            <a:off x="6172199" y="8685213"/>
            <a:ext cx="684213" cy="457200"/>
          </a:xfrm>
        </p:spPr>
        <p:txBody>
          <a:bodyPr/>
          <a:lstStyle/>
          <a:p>
            <a:fld id="{EC87E0CF-87F6-4B58-B8B8-DCAB2DAAF3CA}" type="slidenum">
              <a:rPr lang="en-US" smtClean="0"/>
              <a:pPr/>
              <a:t>1</a:t>
            </a:fld>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1/22/2011 7:04 AM</a:t>
            </a:fld>
            <a:endParaRPr lang="en-US"/>
          </a:p>
        </p:txBody>
      </p:sp>
      <p:sp>
        <p:nvSpPr>
          <p:cNvPr id="6" name="Footer Placeholder 5"/>
          <p:cNvSpPr>
            <a:spLocks noGrp="1"/>
          </p:cNvSpPr>
          <p:nvPr>
            <p:ph type="ftr" sz="quarter" idx="12"/>
          </p:nvPr>
        </p:nvSpPr>
        <p:spPr/>
        <p:txBody>
          <a:bodyPr/>
          <a:lstStyle/>
          <a:p>
            <a:r>
              <a:rPr lang="en-US" smtClean="0">
                <a:solidFill>
                  <a:srgbClr val="000000"/>
                </a:solidFill>
              </a:rPr>
              <a:t>© 2007 Microsoft Corporation. All rights reserved. Microsoft, Windows, Windows Vista and other product names are or may be registered trademarks and/or trademarks in the U.S. and/or other countries.</a:t>
            </a:r>
          </a:p>
          <a:p>
            <a:r>
              <a:rPr lang="en-US" smtClean="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val="000000"/>
                </a:solidFill>
              </a:rPr>
            </a:br>
            <a:r>
              <a:rPr lang="en-US" smtClean="0">
                <a:solidFill>
                  <a:srgbClr val="000000"/>
                </a:solidFill>
              </a:rPr>
              <a:t>MICROSOFT MAKES NO WARRANTIES, EXPRESS, IMPLIED OR STATUTORY, AS TO THE INFORMATION IN THIS PRESENTATION.</a:t>
            </a:r>
          </a:p>
          <a:p>
            <a:endParaRPr lang="en-US" dirty="0"/>
          </a:p>
        </p:txBody>
      </p:sp>
      <p:sp>
        <p:nvSpPr>
          <p:cNvPr id="7" name="Slide Number Placeholder 6"/>
          <p:cNvSpPr>
            <a:spLocks noGrp="1"/>
          </p:cNvSpPr>
          <p:nvPr>
            <p:ph type="sldNum" sz="quarter" idx="13"/>
          </p:nvPr>
        </p:nvSpPr>
        <p:spPr/>
        <p:txBody>
          <a:bodyPr/>
          <a:lstStyle/>
          <a:p>
            <a:fld id="{EC87E0CF-87F6-4B58-B8B8-DCAB2DAAF3CA}" type="slidenum">
              <a:rPr lang="en-US" smtClean="0"/>
              <a:pPr/>
              <a:t>13</a:t>
            </a:fld>
            <a:endParaRPr 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1/22/2011 7:04 AM</a:t>
            </a:fld>
            <a:endParaRPr lang="en-US"/>
          </a:p>
        </p:txBody>
      </p:sp>
      <p:sp>
        <p:nvSpPr>
          <p:cNvPr id="6" name="Footer Placeholder 5"/>
          <p:cNvSpPr>
            <a:spLocks noGrp="1"/>
          </p:cNvSpPr>
          <p:nvPr>
            <p:ph type="ftr" sz="quarter" idx="12"/>
          </p:nvPr>
        </p:nvSpPr>
        <p:spPr/>
        <p:txBody>
          <a:bodyPr/>
          <a:lstStyle/>
          <a:p>
            <a:r>
              <a:rPr lang="en-US" smtClean="0">
                <a:solidFill>
                  <a:srgbClr val="000000"/>
                </a:solidFill>
              </a:rPr>
              <a:t>© 2007 Microsoft Corporation. All rights reserved. Microsoft, Windows, Windows Vista and other product names are or may be registered trademarks and/or trademarks in the U.S. and/or other countries.</a:t>
            </a:r>
          </a:p>
          <a:p>
            <a:r>
              <a:rPr lang="en-US" smtClean="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val="000000"/>
                </a:solidFill>
              </a:rPr>
            </a:br>
            <a:r>
              <a:rPr lang="en-US" smtClean="0">
                <a:solidFill>
                  <a:srgbClr val="000000"/>
                </a:solidFill>
              </a:rPr>
              <a:t>MICROSOFT MAKES NO WARRANTIES, EXPRESS, IMPLIED OR STATUTORY, AS TO THE INFORMATION IN THIS PRESENTATION.</a:t>
            </a:r>
          </a:p>
          <a:p>
            <a:endParaRPr lang="en-US" dirty="0"/>
          </a:p>
        </p:txBody>
      </p:sp>
      <p:sp>
        <p:nvSpPr>
          <p:cNvPr id="7" name="Slide Number Placeholder 6"/>
          <p:cNvSpPr>
            <a:spLocks noGrp="1"/>
          </p:cNvSpPr>
          <p:nvPr>
            <p:ph type="sldNum" sz="quarter" idx="13"/>
          </p:nvPr>
        </p:nvSpPr>
        <p:spPr/>
        <p:txBody>
          <a:bodyPr/>
          <a:lstStyle/>
          <a:p>
            <a:fld id="{EC87E0CF-87F6-4B58-B8B8-DCAB2DAAF3CA}" type="slidenum">
              <a:rPr lang="en-US" smtClean="0"/>
              <a:pPr/>
              <a:t>14</a:t>
            </a:fld>
            <a:endParaRPr 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1/22/2011 7:04 AM</a:t>
            </a:fld>
            <a:endParaRPr lang="en-US"/>
          </a:p>
        </p:txBody>
      </p:sp>
      <p:sp>
        <p:nvSpPr>
          <p:cNvPr id="6" name="Footer Placeholder 5"/>
          <p:cNvSpPr>
            <a:spLocks noGrp="1"/>
          </p:cNvSpPr>
          <p:nvPr>
            <p:ph type="ftr" sz="quarter" idx="12"/>
          </p:nvPr>
        </p:nvSpPr>
        <p:spPr/>
        <p:txBody>
          <a:bodyPr/>
          <a:lstStyle/>
          <a:p>
            <a:r>
              <a:rPr lang="en-US" smtClean="0">
                <a:solidFill>
                  <a:srgbClr val="000000"/>
                </a:solidFill>
              </a:rPr>
              <a:t>© 2007 Microsoft Corporation. All rights reserved. Microsoft, Windows, Windows Vista and other product names are or may be registered trademarks and/or trademarks in the U.S. and/or other countries.</a:t>
            </a:r>
          </a:p>
          <a:p>
            <a:r>
              <a:rPr lang="en-US" smtClean="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val="000000"/>
                </a:solidFill>
              </a:rPr>
            </a:br>
            <a:r>
              <a:rPr lang="en-US" smtClean="0">
                <a:solidFill>
                  <a:srgbClr val="000000"/>
                </a:solidFill>
              </a:rPr>
              <a:t>MICROSOFT MAKES NO WARRANTIES, EXPRESS, IMPLIED OR STATUTORY, AS TO THE INFORMATION IN THIS PRESENTATION.</a:t>
            </a:r>
          </a:p>
          <a:p>
            <a:endParaRPr lang="en-US" dirty="0"/>
          </a:p>
        </p:txBody>
      </p:sp>
      <p:sp>
        <p:nvSpPr>
          <p:cNvPr id="7" name="Slide Number Placeholder 6"/>
          <p:cNvSpPr>
            <a:spLocks noGrp="1"/>
          </p:cNvSpPr>
          <p:nvPr>
            <p:ph type="sldNum" sz="quarter" idx="13"/>
          </p:nvPr>
        </p:nvSpPr>
        <p:spPr/>
        <p:txBody>
          <a:bodyPr/>
          <a:lstStyle/>
          <a:p>
            <a:fld id="{EC87E0CF-87F6-4B58-B8B8-DCAB2DAAF3CA}" type="slidenum">
              <a:rPr lang="en-US" smtClean="0"/>
              <a:pPr/>
              <a:t>15</a:t>
            </a:fld>
            <a:endParaRPr 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1/22/2011 7:04 AM</a:t>
            </a:fld>
            <a:endParaRPr lang="en-US"/>
          </a:p>
        </p:txBody>
      </p:sp>
      <p:sp>
        <p:nvSpPr>
          <p:cNvPr id="6" name="Footer Placeholder 5"/>
          <p:cNvSpPr>
            <a:spLocks noGrp="1"/>
          </p:cNvSpPr>
          <p:nvPr>
            <p:ph type="ftr" sz="quarter" idx="12"/>
          </p:nvPr>
        </p:nvSpPr>
        <p:spPr/>
        <p:txBody>
          <a:bodyPr/>
          <a:lstStyle/>
          <a:p>
            <a:r>
              <a:rPr lang="en-US" smtClean="0">
                <a:solidFill>
                  <a:srgbClr val="000000"/>
                </a:solidFill>
              </a:rPr>
              <a:t>© 2007 Microsoft Corporation. All rights reserved. Microsoft, Windows, Windows Vista and other product names are or may be registered trademarks and/or trademarks in the U.S. and/or other countries.</a:t>
            </a:r>
          </a:p>
          <a:p>
            <a:r>
              <a:rPr lang="en-US" smtClean="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val="000000"/>
                </a:solidFill>
              </a:rPr>
            </a:br>
            <a:r>
              <a:rPr lang="en-US" smtClean="0">
                <a:solidFill>
                  <a:srgbClr val="000000"/>
                </a:solidFill>
              </a:rPr>
              <a:t>MICROSOFT MAKES NO WARRANTIES, EXPRESS, IMPLIED OR STATUTORY, AS TO THE INFORMATION IN THIS PRESENTATION.</a:t>
            </a:r>
          </a:p>
          <a:p>
            <a:endParaRPr lang="en-US" dirty="0"/>
          </a:p>
        </p:txBody>
      </p:sp>
      <p:sp>
        <p:nvSpPr>
          <p:cNvPr id="7" name="Slide Number Placeholder 6"/>
          <p:cNvSpPr>
            <a:spLocks noGrp="1"/>
          </p:cNvSpPr>
          <p:nvPr>
            <p:ph type="sldNum" sz="quarter" idx="13"/>
          </p:nvPr>
        </p:nvSpPr>
        <p:spPr/>
        <p:txBody>
          <a:bodyPr/>
          <a:lstStyle/>
          <a:p>
            <a:fld id="{EC87E0CF-87F6-4B58-B8B8-DCAB2DAAF3CA}" type="slidenum">
              <a:rPr lang="en-US" smtClean="0"/>
              <a:pPr/>
              <a:t>16</a:t>
            </a:fld>
            <a:endParaRPr 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1/22/2011 7:04 AM</a:t>
            </a:fld>
            <a:endParaRPr lang="en-US"/>
          </a:p>
        </p:txBody>
      </p:sp>
      <p:sp>
        <p:nvSpPr>
          <p:cNvPr id="6" name="Footer Placeholder 5"/>
          <p:cNvSpPr>
            <a:spLocks noGrp="1"/>
          </p:cNvSpPr>
          <p:nvPr>
            <p:ph type="ftr" sz="quarter" idx="12"/>
          </p:nvPr>
        </p:nvSpPr>
        <p:spPr/>
        <p:txBody>
          <a:bodyPr/>
          <a:lstStyle/>
          <a:p>
            <a:r>
              <a:rPr lang="en-US" smtClean="0">
                <a:solidFill>
                  <a:srgbClr val="000000"/>
                </a:solidFill>
              </a:rPr>
              <a:t>© 2007 Microsoft Corporation. All rights reserved. Microsoft, Windows, Windows Vista and other product names are or may be registered trademarks and/or trademarks in the U.S. and/or other countries.</a:t>
            </a:r>
          </a:p>
          <a:p>
            <a:r>
              <a:rPr lang="en-US" smtClean="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val="000000"/>
                </a:solidFill>
              </a:rPr>
            </a:br>
            <a:r>
              <a:rPr lang="en-US" smtClean="0">
                <a:solidFill>
                  <a:srgbClr val="000000"/>
                </a:solidFill>
              </a:rPr>
              <a:t>MICROSOFT MAKES NO WARRANTIES, EXPRESS, IMPLIED OR STATUTORY, AS TO THE INFORMATION IN THIS PRESENTATION.</a:t>
            </a:r>
          </a:p>
          <a:p>
            <a:endParaRPr lang="en-US" dirty="0"/>
          </a:p>
        </p:txBody>
      </p:sp>
      <p:sp>
        <p:nvSpPr>
          <p:cNvPr id="7" name="Slide Number Placeholder 6"/>
          <p:cNvSpPr>
            <a:spLocks noGrp="1"/>
          </p:cNvSpPr>
          <p:nvPr>
            <p:ph type="sldNum" sz="quarter" idx="13"/>
          </p:nvPr>
        </p:nvSpPr>
        <p:spPr/>
        <p:txBody>
          <a:bodyPr/>
          <a:lstStyle/>
          <a:p>
            <a:fld id="{EC87E0CF-87F6-4B58-B8B8-DCAB2DAAF3CA}" type="slidenum">
              <a:rPr lang="en-US" smtClean="0"/>
              <a:pPr/>
              <a:t>34</a:t>
            </a:fld>
            <a:endParaRPr 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35</a:t>
            </a:fld>
            <a:endParaRPr 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36</a:t>
            </a:fld>
            <a:endParaRPr 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1/22/2011 7:04 AM</a:t>
            </a:fld>
            <a:endParaRPr lang="en-US" dirty="0"/>
          </a:p>
        </p:txBody>
      </p:sp>
      <p:sp>
        <p:nvSpPr>
          <p:cNvPr id="6" name="Footer Placeholder 5"/>
          <p:cNvSpPr>
            <a:spLocks noGrp="1"/>
          </p:cNvSpPr>
          <p:nvPr>
            <p:ph type="ftr" sz="quarter" idx="12"/>
          </p:nvPr>
        </p:nvSpPr>
        <p:spPr/>
        <p:txBody>
          <a:bodyPr/>
          <a:lstStyle/>
          <a:p>
            <a:r>
              <a:rPr lang="en-US" dirty="0" smtClean="0">
                <a:solidFill>
                  <a:srgbClr val="000000"/>
                </a:solidFill>
              </a:rPr>
              <a:t>© 2007 Microsoft Corporation. All rights reserved. Microsoft, Windows, Windows Vista and other product names are or may be registered trademarks and/or trademarks in the U.S. and/or other countries.</a:t>
            </a:r>
          </a:p>
          <a:p>
            <a:r>
              <a:rPr lang="en-US" dirty="0" smtClean="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smtClean="0">
                <a:solidFill>
                  <a:srgbClr val="000000"/>
                </a:solidFill>
              </a:rPr>
            </a:br>
            <a:r>
              <a:rPr lang="en-US" dirty="0" smtClean="0">
                <a:solidFill>
                  <a:srgbClr val="000000"/>
                </a:solidFill>
              </a:rPr>
              <a:t>MICROSOFT MAKES NO WARRANTIES, EXPRESS, IMPLIED OR STATUTORY, AS TO THE INFORMATION IN THIS PRESENTATION.</a:t>
            </a:r>
          </a:p>
          <a:p>
            <a:endParaRPr lang="en-US" dirty="0"/>
          </a:p>
        </p:txBody>
      </p:sp>
      <p:sp>
        <p:nvSpPr>
          <p:cNvPr id="7" name="Slide Number Placeholder 6"/>
          <p:cNvSpPr>
            <a:spLocks noGrp="1"/>
          </p:cNvSpPr>
          <p:nvPr>
            <p:ph type="sldNum" sz="quarter" idx="13"/>
          </p:nvPr>
        </p:nvSpPr>
        <p:spPr/>
        <p:txBody>
          <a:bodyPr/>
          <a:lstStyle/>
          <a:p>
            <a:fld id="{EC87E0CF-87F6-4B58-B8B8-DCAB2DAAF3CA}" type="slidenum">
              <a:rPr lang="en-US" smtClean="0"/>
              <a:pPr/>
              <a:t>53</a:t>
            </a:fld>
            <a:endParaRPr 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54</a:t>
            </a:fld>
            <a:endParaRPr 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56</a:t>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1/22/2011 7:04 AM</a:t>
            </a:fld>
            <a:endParaRPr lang="en-US"/>
          </a:p>
        </p:txBody>
      </p:sp>
      <p:sp>
        <p:nvSpPr>
          <p:cNvPr id="6" name="Footer Placeholder 5"/>
          <p:cNvSpPr>
            <a:spLocks noGrp="1"/>
          </p:cNvSpPr>
          <p:nvPr>
            <p:ph type="ftr" sz="quarter" idx="12"/>
          </p:nvPr>
        </p:nvSpPr>
        <p:spPr/>
        <p:txBody>
          <a:bodyPr/>
          <a:lstStyle/>
          <a:p>
            <a:r>
              <a:rPr lang="en-US" smtClean="0">
                <a:solidFill>
                  <a:srgbClr val="000000"/>
                </a:solidFill>
              </a:rPr>
              <a:t>© 2007 Microsoft Corporation. All rights reserved. Microsoft, Windows, Windows Vista and other product names are or may be registered trademarks and/or trademarks in the U.S. and/or other countries.</a:t>
            </a:r>
          </a:p>
          <a:p>
            <a:r>
              <a:rPr lang="en-US" smtClean="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val="000000"/>
                </a:solidFill>
              </a:rPr>
            </a:br>
            <a:r>
              <a:rPr lang="en-US" smtClean="0">
                <a:solidFill>
                  <a:srgbClr val="000000"/>
                </a:solidFill>
              </a:rPr>
              <a:t>MICROSOFT MAKES NO WARRANTIES, EXPRESS, IMPLIED OR STATUTORY, AS TO THE INFORMATION IN THIS PRESENTATION.</a:t>
            </a:r>
          </a:p>
          <a:p>
            <a:endParaRPr lang="en-US" dirty="0"/>
          </a:p>
        </p:txBody>
      </p:sp>
      <p:sp>
        <p:nvSpPr>
          <p:cNvPr id="7" name="Slide Number Placeholder 6"/>
          <p:cNvSpPr>
            <a:spLocks noGrp="1"/>
          </p:cNvSpPr>
          <p:nvPr>
            <p:ph type="sldNum" sz="quarter" idx="13"/>
          </p:nvPr>
        </p:nvSpPr>
        <p:spPr/>
        <p:txBody>
          <a:bodyPr/>
          <a:lstStyle/>
          <a:p>
            <a:fld id="{EC87E0CF-87F6-4B58-B8B8-DCAB2DAAF3CA}" type="slidenum">
              <a:rPr lang="en-US" smtClean="0"/>
              <a:pPr/>
              <a:t>2</a:t>
            </a:fld>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1/22/2011 7:04 AM</a:t>
            </a:fld>
            <a:endParaRPr lang="en-US"/>
          </a:p>
        </p:txBody>
      </p:sp>
      <p:sp>
        <p:nvSpPr>
          <p:cNvPr id="6" name="Footer Placeholder 5"/>
          <p:cNvSpPr>
            <a:spLocks noGrp="1"/>
          </p:cNvSpPr>
          <p:nvPr>
            <p:ph type="ftr" sz="quarter" idx="12"/>
          </p:nvPr>
        </p:nvSpPr>
        <p:spPr/>
        <p:txBody>
          <a:bodyPr/>
          <a:lstStyle/>
          <a:p>
            <a:r>
              <a:rPr lang="en-US" smtClean="0">
                <a:solidFill>
                  <a:srgbClr val="000000"/>
                </a:solidFill>
              </a:rPr>
              <a:t>© 2007 Microsoft Corporation. All rights reserved. Microsoft, Windows, Windows Vista and other product names are or may be registered trademarks and/or trademarks in the U.S. and/or other countries.</a:t>
            </a:r>
          </a:p>
          <a:p>
            <a:r>
              <a:rPr lang="en-US" smtClean="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val="000000"/>
                </a:solidFill>
              </a:rPr>
            </a:br>
            <a:r>
              <a:rPr lang="en-US" smtClean="0">
                <a:solidFill>
                  <a:srgbClr val="000000"/>
                </a:solidFill>
              </a:rPr>
              <a:t>MICROSOFT MAKES NO WARRANTIES, EXPRESS, IMPLIED OR STATUTORY, AS TO THE INFORMATION IN THIS PRESENTATION.</a:t>
            </a:r>
          </a:p>
          <a:p>
            <a:endParaRPr lang="en-US" dirty="0"/>
          </a:p>
        </p:txBody>
      </p:sp>
      <p:sp>
        <p:nvSpPr>
          <p:cNvPr id="7" name="Slide Number Placeholder 6"/>
          <p:cNvSpPr>
            <a:spLocks noGrp="1"/>
          </p:cNvSpPr>
          <p:nvPr>
            <p:ph type="sldNum" sz="quarter" idx="13"/>
          </p:nvPr>
        </p:nvSpPr>
        <p:spPr/>
        <p:txBody>
          <a:bodyPr/>
          <a:lstStyle/>
          <a:p>
            <a:fld id="{EC87E0CF-87F6-4B58-B8B8-DCAB2DAAF3CA}" type="slidenum">
              <a:rPr lang="en-US" smtClean="0"/>
              <a:pPr/>
              <a:t>3</a:t>
            </a:fld>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Tree>
    <p:extLst>
      <p:ext uri="{BB962C8B-B14F-4D97-AF65-F5344CB8AC3E}">
        <p14:creationId xmlns:p14="http://schemas.microsoft.com/office/powerpoint/2010/main" val="31958906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1/22/2011 7:04 AM</a:t>
            </a:fld>
            <a:endParaRPr lang="en-US"/>
          </a:p>
        </p:txBody>
      </p:sp>
      <p:sp>
        <p:nvSpPr>
          <p:cNvPr id="6" name="Footer Placeholder 5"/>
          <p:cNvSpPr>
            <a:spLocks noGrp="1"/>
          </p:cNvSpPr>
          <p:nvPr>
            <p:ph type="ftr" sz="quarter" idx="12"/>
          </p:nvPr>
        </p:nvSpPr>
        <p:spPr/>
        <p:txBody>
          <a:bodyPr/>
          <a:lstStyle/>
          <a:p>
            <a:r>
              <a:rPr lang="en-US" smtClean="0">
                <a:solidFill>
                  <a:srgbClr val="000000"/>
                </a:solidFill>
              </a:rPr>
              <a:t>© 2007 Microsoft Corporation. All rights reserved. Microsoft, Windows, Windows Vista and other product names are or may be registered trademarks and/or trademarks in the U.S. and/or other countries.</a:t>
            </a:r>
          </a:p>
          <a:p>
            <a:r>
              <a:rPr lang="en-US" smtClean="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val="000000"/>
                </a:solidFill>
              </a:rPr>
            </a:br>
            <a:r>
              <a:rPr lang="en-US" smtClean="0">
                <a:solidFill>
                  <a:srgbClr val="000000"/>
                </a:solidFill>
              </a:rPr>
              <a:t>MICROSOFT MAKES NO WARRANTIES, EXPRESS, IMPLIED OR STATUTORY, AS TO THE INFORMATION IN THIS PRESENTATION.</a:t>
            </a:r>
          </a:p>
          <a:p>
            <a:endParaRPr lang="en-US" dirty="0"/>
          </a:p>
        </p:txBody>
      </p:sp>
      <p:sp>
        <p:nvSpPr>
          <p:cNvPr id="7" name="Slide Number Placeholder 6"/>
          <p:cNvSpPr>
            <a:spLocks noGrp="1"/>
          </p:cNvSpPr>
          <p:nvPr>
            <p:ph type="sldNum" sz="quarter" idx="13"/>
          </p:nvPr>
        </p:nvSpPr>
        <p:spPr/>
        <p:txBody>
          <a:bodyPr/>
          <a:lstStyle/>
          <a:p>
            <a:fld id="{EC87E0CF-87F6-4B58-B8B8-DCAB2DAAF3CA}" type="slidenum">
              <a:rPr lang="en-US" smtClean="0"/>
              <a:pPr/>
              <a:t>8</a:t>
            </a:fld>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1/22/2011 7:04 AM</a:t>
            </a:fld>
            <a:endParaRPr lang="en-US"/>
          </a:p>
        </p:txBody>
      </p:sp>
      <p:sp>
        <p:nvSpPr>
          <p:cNvPr id="6" name="Footer Placeholder 5"/>
          <p:cNvSpPr>
            <a:spLocks noGrp="1"/>
          </p:cNvSpPr>
          <p:nvPr>
            <p:ph type="ftr" sz="quarter" idx="12"/>
          </p:nvPr>
        </p:nvSpPr>
        <p:spPr/>
        <p:txBody>
          <a:bodyPr/>
          <a:lstStyle/>
          <a:p>
            <a:r>
              <a:rPr lang="en-US" smtClean="0">
                <a:solidFill>
                  <a:srgbClr val="000000"/>
                </a:solidFill>
              </a:rPr>
              <a:t>© 2007 Microsoft Corporation. All rights reserved. Microsoft, Windows, Windows Vista and other product names are or may be registered trademarks and/or trademarks in the U.S. and/or other countries.</a:t>
            </a:r>
          </a:p>
          <a:p>
            <a:r>
              <a:rPr lang="en-US" smtClean="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val="000000"/>
                </a:solidFill>
              </a:rPr>
            </a:br>
            <a:r>
              <a:rPr lang="en-US" smtClean="0">
                <a:solidFill>
                  <a:srgbClr val="000000"/>
                </a:solidFill>
              </a:rPr>
              <a:t>MICROSOFT MAKES NO WARRANTIES, EXPRESS, IMPLIED OR STATUTORY, AS TO THE INFORMATION IN THIS PRESENTATION.</a:t>
            </a:r>
          </a:p>
          <a:p>
            <a:endParaRPr lang="en-US" dirty="0"/>
          </a:p>
        </p:txBody>
      </p:sp>
      <p:sp>
        <p:nvSpPr>
          <p:cNvPr id="7" name="Slide Number Placeholder 6"/>
          <p:cNvSpPr>
            <a:spLocks noGrp="1"/>
          </p:cNvSpPr>
          <p:nvPr>
            <p:ph type="sldNum" sz="quarter" idx="13"/>
          </p:nvPr>
        </p:nvSpPr>
        <p:spPr/>
        <p:txBody>
          <a:bodyPr/>
          <a:lstStyle/>
          <a:p>
            <a:fld id="{EC87E0CF-87F6-4B58-B8B8-DCAB2DAAF3CA}" type="slidenum">
              <a:rPr lang="en-US" smtClean="0"/>
              <a:pPr/>
              <a:t>9</a:t>
            </a:fld>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1/22/2011 7:04 AM</a:t>
            </a:fld>
            <a:endParaRPr lang="en-US"/>
          </a:p>
        </p:txBody>
      </p:sp>
      <p:sp>
        <p:nvSpPr>
          <p:cNvPr id="6" name="Footer Placeholder 5"/>
          <p:cNvSpPr>
            <a:spLocks noGrp="1"/>
          </p:cNvSpPr>
          <p:nvPr>
            <p:ph type="ftr" sz="quarter" idx="12"/>
          </p:nvPr>
        </p:nvSpPr>
        <p:spPr/>
        <p:txBody>
          <a:bodyPr/>
          <a:lstStyle/>
          <a:p>
            <a:r>
              <a:rPr lang="en-US" smtClean="0">
                <a:solidFill>
                  <a:srgbClr val="000000"/>
                </a:solidFill>
              </a:rPr>
              <a:t>© 2007 Microsoft Corporation. All rights reserved. Microsoft, Windows, Windows Vista and other product names are or may be registered trademarks and/or trademarks in the U.S. and/or other countries.</a:t>
            </a:r>
          </a:p>
          <a:p>
            <a:r>
              <a:rPr lang="en-US" smtClean="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val="000000"/>
                </a:solidFill>
              </a:rPr>
            </a:br>
            <a:r>
              <a:rPr lang="en-US" smtClean="0">
                <a:solidFill>
                  <a:srgbClr val="000000"/>
                </a:solidFill>
              </a:rPr>
              <a:t>MICROSOFT MAKES NO WARRANTIES, EXPRESS, IMPLIED OR STATUTORY, AS TO THE INFORMATION IN THIS PRESENTATION.</a:t>
            </a:r>
          </a:p>
          <a:p>
            <a:endParaRPr lang="en-US" dirty="0"/>
          </a:p>
        </p:txBody>
      </p:sp>
      <p:sp>
        <p:nvSpPr>
          <p:cNvPr id="7" name="Slide Number Placeholder 6"/>
          <p:cNvSpPr>
            <a:spLocks noGrp="1"/>
          </p:cNvSpPr>
          <p:nvPr>
            <p:ph type="sldNum" sz="quarter" idx="13"/>
          </p:nvPr>
        </p:nvSpPr>
        <p:spPr/>
        <p:txBody>
          <a:bodyPr/>
          <a:lstStyle/>
          <a:p>
            <a:fld id="{EC87E0CF-87F6-4B58-B8B8-DCAB2DAAF3CA}" type="slidenum">
              <a:rPr lang="en-US" smtClean="0"/>
              <a:pPr/>
              <a:t>10</a:t>
            </a:fld>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1/22/2011 7:04 AM</a:t>
            </a:fld>
            <a:endParaRPr lang="en-US"/>
          </a:p>
        </p:txBody>
      </p:sp>
      <p:sp>
        <p:nvSpPr>
          <p:cNvPr id="6" name="Footer Placeholder 5"/>
          <p:cNvSpPr>
            <a:spLocks noGrp="1"/>
          </p:cNvSpPr>
          <p:nvPr>
            <p:ph type="ftr" sz="quarter" idx="12"/>
          </p:nvPr>
        </p:nvSpPr>
        <p:spPr/>
        <p:txBody>
          <a:bodyPr/>
          <a:lstStyle/>
          <a:p>
            <a:r>
              <a:rPr lang="en-US" smtClean="0">
                <a:solidFill>
                  <a:srgbClr val="000000"/>
                </a:solidFill>
              </a:rPr>
              <a:t>© 2007 Microsoft Corporation. All rights reserved. Microsoft, Windows, Windows Vista and other product names are or may be registered trademarks and/or trademarks in the U.S. and/or other countries.</a:t>
            </a:r>
          </a:p>
          <a:p>
            <a:r>
              <a:rPr lang="en-US" smtClean="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val="000000"/>
                </a:solidFill>
              </a:rPr>
            </a:br>
            <a:r>
              <a:rPr lang="en-US" smtClean="0">
                <a:solidFill>
                  <a:srgbClr val="000000"/>
                </a:solidFill>
              </a:rPr>
              <a:t>MICROSOFT MAKES NO WARRANTIES, EXPRESS, IMPLIED OR STATUTORY, AS TO THE INFORMATION IN THIS PRESENTATION.</a:t>
            </a:r>
          </a:p>
          <a:p>
            <a:endParaRPr lang="en-US" dirty="0"/>
          </a:p>
        </p:txBody>
      </p:sp>
      <p:sp>
        <p:nvSpPr>
          <p:cNvPr id="7" name="Slide Number Placeholder 6"/>
          <p:cNvSpPr>
            <a:spLocks noGrp="1"/>
          </p:cNvSpPr>
          <p:nvPr>
            <p:ph type="sldNum" sz="quarter" idx="13"/>
          </p:nvPr>
        </p:nvSpPr>
        <p:spPr/>
        <p:txBody>
          <a:bodyPr/>
          <a:lstStyle/>
          <a:p>
            <a:fld id="{EC87E0CF-87F6-4B58-B8B8-DCAB2DAAF3CA}" type="slidenum">
              <a:rPr lang="en-US" smtClean="0"/>
              <a:pPr/>
              <a:t>11</a:t>
            </a:fld>
            <a:endParaRPr 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1/22/2011 7:04 AM</a:t>
            </a:fld>
            <a:endParaRPr lang="en-US"/>
          </a:p>
        </p:txBody>
      </p:sp>
      <p:sp>
        <p:nvSpPr>
          <p:cNvPr id="6" name="Footer Placeholder 5"/>
          <p:cNvSpPr>
            <a:spLocks noGrp="1"/>
          </p:cNvSpPr>
          <p:nvPr>
            <p:ph type="ftr" sz="quarter" idx="12"/>
          </p:nvPr>
        </p:nvSpPr>
        <p:spPr/>
        <p:txBody>
          <a:bodyPr/>
          <a:lstStyle/>
          <a:p>
            <a:r>
              <a:rPr lang="en-US" smtClean="0">
                <a:solidFill>
                  <a:srgbClr val="000000"/>
                </a:solidFill>
              </a:rPr>
              <a:t>© 2007 Microsoft Corporation. All rights reserved. Microsoft, Windows, Windows Vista and other product names are or may be registered trademarks and/or trademarks in the U.S. and/or other countries.</a:t>
            </a:r>
          </a:p>
          <a:p>
            <a:r>
              <a:rPr lang="en-US" smtClean="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val="000000"/>
                </a:solidFill>
              </a:rPr>
            </a:br>
            <a:r>
              <a:rPr lang="en-US" smtClean="0">
                <a:solidFill>
                  <a:srgbClr val="000000"/>
                </a:solidFill>
              </a:rPr>
              <a:t>MICROSOFT MAKES NO WARRANTIES, EXPRESS, IMPLIED OR STATUTORY, AS TO THE INFORMATION IN THIS PRESENTATION.</a:t>
            </a:r>
          </a:p>
          <a:p>
            <a:endParaRPr lang="en-US" dirty="0"/>
          </a:p>
        </p:txBody>
      </p:sp>
      <p:sp>
        <p:nvSpPr>
          <p:cNvPr id="7" name="Slide Number Placeholder 6"/>
          <p:cNvSpPr>
            <a:spLocks noGrp="1"/>
          </p:cNvSpPr>
          <p:nvPr>
            <p:ph type="sldNum" sz="quarter" idx="13"/>
          </p:nvPr>
        </p:nvSpPr>
        <p:spPr/>
        <p:txBody>
          <a:bodyPr/>
          <a:lstStyle/>
          <a:p>
            <a:fld id="{EC87E0CF-87F6-4B58-B8B8-DCAB2DAAF3CA}" type="slidenum">
              <a:rPr lang="en-US" smtClean="0"/>
              <a:pPr/>
              <a:t>12</a:t>
            </a:fld>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722313" y="1905000"/>
            <a:ext cx="7690115" cy="750205"/>
          </a:xfrm>
          <a:noFill/>
          <a:ln w="9525">
            <a:noFill/>
            <a:miter lim="800000"/>
            <a:headEnd/>
            <a:tailEnd/>
          </a:ln>
        </p:spPr>
        <p:txBody>
          <a:bodyPr vert="horz" wrap="square" lIns="0" tIns="0" rIns="0" bIns="0" numCol="1" anchor="t" anchorCtr="0" compatLnSpc="1">
            <a:prstTxWarp prst="textNoShape">
              <a:avLst/>
            </a:prstTxWarp>
            <a:spAutoFit/>
          </a:bodyPr>
          <a:lstStyle>
            <a:lvl1pPr algn="l" defTabSz="912777" rtl="0" eaLnBrk="0" fontAlgn="base" hangingPunct="0">
              <a:lnSpc>
                <a:spcPct val="90000"/>
              </a:lnSpc>
              <a:spcBef>
                <a:spcPct val="0"/>
              </a:spcBef>
              <a:spcAft>
                <a:spcPct val="0"/>
              </a:spcAft>
              <a:defRPr lang="en-US" sz="5400" b="0" cap="none" spc="-300" dirty="0">
                <a:ln w="3175">
                  <a:noFill/>
                </a:ln>
                <a:gradFill flip="none" rotWithShape="1">
                  <a:gsLst>
                    <a:gs pos="28000">
                      <a:srgbClr val="0085C0"/>
                    </a:gs>
                    <a:gs pos="68000">
                      <a:srgbClr val="0070C0"/>
                    </a:gs>
                  </a:gsLst>
                  <a:lin ang="5400000" scaled="1"/>
                  <a:tileRect/>
                </a:gradFill>
                <a:effectLst>
                  <a:outerShdw blurRad="50800" dist="38100" dir="2700000" algn="tl" rotWithShape="0">
                    <a:prstClr val="black">
                      <a:alpha val="17000"/>
                    </a:prstClr>
                  </a:outerShdw>
                </a:effectLst>
                <a:latin typeface="Segoe" pitchFamily="34" charset="0"/>
                <a:ea typeface="+mn-ea"/>
                <a:cs typeface="Arial" charset="0"/>
              </a:defRPr>
            </a:lvl1pPr>
          </a:lstStyle>
          <a:p>
            <a:r>
              <a:rPr lang="en-US" smtClean="0"/>
              <a:t>Click to edit Master title style</a:t>
            </a:r>
            <a:endParaRPr lang="en-US" dirty="0"/>
          </a:p>
        </p:txBody>
      </p:sp>
      <p:sp>
        <p:nvSpPr>
          <p:cNvPr id="3" name="Subtitle 2"/>
          <p:cNvSpPr>
            <a:spLocks noGrp="1"/>
          </p:cNvSpPr>
          <p:nvPr>
            <p:ph type="subTitle" idx="1"/>
          </p:nvPr>
        </p:nvSpPr>
        <p:spPr>
          <a:xfrm>
            <a:off x="722312" y="4344458"/>
            <a:ext cx="7690116" cy="473207"/>
          </a:xfrm>
          <a:noFill/>
          <a:ln w="9525">
            <a:noFill/>
            <a:miter lim="800000"/>
            <a:headEnd/>
            <a:tailEnd/>
          </a:ln>
        </p:spPr>
        <p:txBody>
          <a:bodyPr vert="horz" wrap="square" lIns="0" tIns="0" rIns="0" bIns="0" numCol="1" anchor="b" anchorCtr="0" compatLnSpc="1">
            <a:prstTxWarp prst="textNoShape">
              <a:avLst/>
            </a:prstTxWarp>
            <a:spAutoFit/>
          </a:bodyPr>
          <a:lstStyle>
            <a:lvl1pPr marL="0" indent="0" algn="l" defTabSz="912777" rtl="0" eaLnBrk="0" fontAlgn="base" hangingPunct="0">
              <a:lnSpc>
                <a:spcPct val="90000"/>
              </a:lnSpc>
              <a:spcBef>
                <a:spcPct val="0"/>
              </a:spcBef>
              <a:spcAft>
                <a:spcPct val="0"/>
              </a:spcAft>
              <a:buClr>
                <a:schemeClr val="tx2"/>
              </a:buClr>
              <a:buSzPct val="95000"/>
              <a:buFont typeface="Wingdings" pitchFamily="2" charset="2"/>
              <a:buNone/>
              <a:defRPr lang="en-US" sz="3400" dirty="0">
                <a:solidFill>
                  <a:schemeClr val="accent2"/>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pic>
        <p:nvPicPr>
          <p:cNvPr id="6" name="Picture 5" descr="top_banner.png"/>
          <p:cNvPicPr>
            <a:picLocks noChangeAspect="1"/>
          </p:cNvPicPr>
          <p:nvPr userDrawn="1"/>
        </p:nvPicPr>
        <p:blipFill>
          <a:blip r:embed="rId2" cstate="print"/>
          <a:stretch>
            <a:fillRect/>
          </a:stretch>
        </p:blipFill>
        <p:spPr>
          <a:xfrm>
            <a:off x="571" y="0"/>
            <a:ext cx="9142858" cy="1031746"/>
          </a:xfrm>
          <a:prstGeom prst="rect">
            <a:avLst/>
          </a:prstGeom>
        </p:spPr>
      </p:pic>
    </p:spTree>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WALKIN - Prints in GRAYSCALE">
    <p:bg bwMode="gray">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extBox 1"/>
          <p:cNvSpPr txBox="1"/>
          <p:nvPr userDrawn="1"/>
        </p:nvSpPr>
        <p:spPr>
          <a:xfrm>
            <a:off x="920226" y="2365376"/>
            <a:ext cx="7303549" cy="1000274"/>
          </a:xfrm>
          <a:prstGeom prst="rect">
            <a:avLst/>
          </a:prstGeom>
          <a:noFill/>
        </p:spPr>
        <p:txBody>
          <a:bodyPr wrap="none" lIns="76197" tIns="38098" rIns="76197" bIns="38098" rtlCol="0">
            <a:spAutoFit/>
          </a:bodyPr>
          <a:lstStyle/>
          <a:p>
            <a:r>
              <a:rPr lang="en-US" sz="6000" baseline="0" dirty="0" smtClean="0">
                <a:solidFill>
                  <a:schemeClr val="bg1"/>
                </a:solidFill>
              </a:rPr>
              <a:t>WALK-IN GOES HERE</a:t>
            </a:r>
            <a:endParaRPr lang="en-US" sz="6000" dirty="0">
              <a:solidFill>
                <a:schemeClr val="bg1"/>
              </a:solidFill>
            </a:endParaRPr>
          </a:p>
        </p:txBody>
      </p:sp>
    </p:spTree>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2_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noFill/>
          <a:ln w="9525">
            <a:noFill/>
            <a:miter lim="800000"/>
            <a:headEnd/>
            <a:tailEnd/>
          </a:ln>
        </p:spPr>
        <p:txBody>
          <a:bodyPr vert="horz" wrap="square" lIns="0" tIns="0" rIns="0" bIns="0" numCol="1" anchor="t" anchorCtr="0" compatLnSpc="1">
            <a:prstTxWarp prst="textNoShape">
              <a:avLst/>
            </a:prstTxWarp>
            <a:spAutoFit/>
          </a:bodyPr>
          <a:lstStyle>
            <a:lvl1pPr algn="l" defTabSz="912777" rtl="0" eaLnBrk="0" fontAlgn="base" hangingPunct="0">
              <a:lnSpc>
                <a:spcPct val="90000"/>
              </a:lnSpc>
              <a:spcBef>
                <a:spcPct val="0"/>
              </a:spcBef>
              <a:spcAft>
                <a:spcPct val="0"/>
              </a:spcAft>
              <a:defRPr lang="en-US" sz="5400" b="0" cap="none" spc="-300" dirty="0">
                <a:ln w="3175">
                  <a:noFill/>
                </a:ln>
                <a:gradFill flip="none" rotWithShape="1">
                  <a:gsLst>
                    <a:gs pos="28000">
                      <a:schemeClr val="tx1"/>
                    </a:gs>
                    <a:gs pos="68000">
                      <a:schemeClr val="accent1"/>
                    </a:gs>
                  </a:gsLst>
                  <a:lin ang="5400000" scaled="1"/>
                  <a:tileRect/>
                </a:gradFill>
                <a:effectLst>
                  <a:outerShdw blurRad="50800" dist="38100" dir="2700000" algn="tl" rotWithShape="0">
                    <a:prstClr val="black">
                      <a:alpha val="40000"/>
                    </a:prstClr>
                  </a:outerShdw>
                </a:effectLst>
                <a:latin typeface="Segoe" pitchFamily="34" charset="0"/>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1000" y="1411552"/>
            <a:ext cx="8382000" cy="2210862"/>
          </a:xfrm>
        </p:spPr>
        <p:txBody>
          <a:bodyPr/>
          <a:lstStyle>
            <a:lvl1pPr>
              <a:buClr>
                <a:schemeClr val="tx1"/>
              </a:buClr>
              <a:buSzPct val="70000"/>
              <a:buFont typeface="Wingdings" pitchFamily="2" charset="2"/>
              <a:buChar char="l"/>
              <a:defRPr>
                <a:solidFill>
                  <a:schemeClr val="tx1"/>
                </a:solidFill>
              </a:defRPr>
            </a:lvl1pPr>
            <a:lvl2pPr>
              <a:buClr>
                <a:schemeClr val="tx1"/>
              </a:buClr>
              <a:buSzPct val="70000"/>
              <a:buFont typeface="Wingdings" pitchFamily="2" charset="2"/>
              <a:buChar char="l"/>
              <a:defRPr>
                <a:solidFill>
                  <a:schemeClr val="tx1"/>
                </a:solidFill>
              </a:defRPr>
            </a:lvl2pPr>
            <a:lvl3pPr>
              <a:buClr>
                <a:schemeClr val="tx1"/>
              </a:buClr>
              <a:buSzPct val="70000"/>
              <a:buFont typeface="Wingdings" pitchFamily="2" charset="2"/>
              <a:buChar char="l"/>
              <a:defRPr>
                <a:solidFill>
                  <a:schemeClr val="tx1"/>
                </a:solidFill>
              </a:defRPr>
            </a:lvl3pPr>
            <a:lvl4pPr>
              <a:buClr>
                <a:schemeClr val="tx1"/>
              </a:buClr>
              <a:buSzPct val="70000"/>
              <a:buFont typeface="Wingdings" pitchFamily="2" charset="2"/>
              <a:buChar char="l"/>
              <a:defRPr>
                <a:solidFill>
                  <a:schemeClr val="tx1"/>
                </a:solidFill>
              </a:defRPr>
            </a:lvl4pPr>
            <a:lvl5pPr>
              <a:buClr>
                <a:schemeClr val="tx1"/>
              </a:buClr>
              <a:buSzPct val="70000"/>
              <a:buFont typeface="Wingdings" pitchFamily="2" charset="2"/>
              <a:buChar char="l"/>
              <a:defRPr>
                <a:solidFill>
                  <a:schemeClr val="tx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3_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noFill/>
          <a:ln w="9525">
            <a:noFill/>
            <a:miter lim="800000"/>
            <a:headEnd/>
            <a:tailEnd/>
          </a:ln>
        </p:spPr>
        <p:txBody>
          <a:bodyPr vert="horz" wrap="square" lIns="0" tIns="0" rIns="0" bIns="0" numCol="1" anchor="t" anchorCtr="0" compatLnSpc="1">
            <a:prstTxWarp prst="textNoShape">
              <a:avLst/>
            </a:prstTxWarp>
            <a:spAutoFit/>
          </a:bodyPr>
          <a:lstStyle>
            <a:lvl1pPr algn="l" defTabSz="912777" rtl="0" eaLnBrk="0" fontAlgn="base" hangingPunct="0">
              <a:lnSpc>
                <a:spcPct val="90000"/>
              </a:lnSpc>
              <a:spcBef>
                <a:spcPct val="0"/>
              </a:spcBef>
              <a:spcAft>
                <a:spcPct val="0"/>
              </a:spcAft>
              <a:defRPr lang="en-US" sz="5400" b="0" cap="none" spc="-300" dirty="0">
                <a:ln w="3175">
                  <a:noFill/>
                </a:ln>
                <a:gradFill flip="none" rotWithShape="1">
                  <a:gsLst>
                    <a:gs pos="28000">
                      <a:schemeClr val="tx1"/>
                    </a:gs>
                    <a:gs pos="68000">
                      <a:schemeClr val="accent1"/>
                    </a:gs>
                  </a:gsLst>
                  <a:lin ang="5400000" scaled="1"/>
                  <a:tileRect/>
                </a:gradFill>
                <a:effectLst>
                  <a:outerShdw blurRad="50800" dist="38100" dir="2700000" algn="tl" rotWithShape="0">
                    <a:prstClr val="black">
                      <a:alpha val="40000"/>
                    </a:prstClr>
                  </a:outerShdw>
                </a:effectLst>
                <a:latin typeface="Segoe" pitchFamily="34" charset="0"/>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1000" y="1411552"/>
            <a:ext cx="8382000" cy="2210862"/>
          </a:xfrm>
        </p:spPr>
        <p:txBody>
          <a:bodyPr/>
          <a:lstStyle>
            <a:lvl1pPr>
              <a:buClr>
                <a:schemeClr val="tx1"/>
              </a:buClr>
              <a:buSzPct val="70000"/>
              <a:buFont typeface="Wingdings" pitchFamily="2" charset="2"/>
              <a:buChar char="l"/>
              <a:defRPr>
                <a:solidFill>
                  <a:schemeClr val="tx1"/>
                </a:solidFill>
              </a:defRPr>
            </a:lvl1pPr>
            <a:lvl2pPr>
              <a:buClr>
                <a:schemeClr val="tx1"/>
              </a:buClr>
              <a:buSzPct val="70000"/>
              <a:buFont typeface="Wingdings" pitchFamily="2" charset="2"/>
              <a:buChar char="l"/>
              <a:defRPr>
                <a:solidFill>
                  <a:schemeClr val="tx1"/>
                </a:solidFill>
              </a:defRPr>
            </a:lvl2pPr>
            <a:lvl3pPr>
              <a:buClr>
                <a:schemeClr val="tx1"/>
              </a:buClr>
              <a:buSzPct val="70000"/>
              <a:buFont typeface="Wingdings" pitchFamily="2" charset="2"/>
              <a:buChar char="l"/>
              <a:defRPr>
                <a:solidFill>
                  <a:schemeClr val="tx1"/>
                </a:solidFill>
              </a:defRPr>
            </a:lvl3pPr>
            <a:lvl4pPr>
              <a:buClr>
                <a:schemeClr val="tx1"/>
              </a:buClr>
              <a:buSzPct val="70000"/>
              <a:buFont typeface="Wingdings" pitchFamily="2" charset="2"/>
              <a:buChar char="l"/>
              <a:defRPr>
                <a:solidFill>
                  <a:schemeClr val="tx1"/>
                </a:solidFill>
              </a:defRPr>
            </a:lvl4pPr>
            <a:lvl5pPr>
              <a:buClr>
                <a:schemeClr val="tx1"/>
              </a:buClr>
              <a:buSzPct val="70000"/>
              <a:buFont typeface="Wingdings" pitchFamily="2" charset="2"/>
              <a:buChar char="l"/>
              <a:defRPr>
                <a:solidFill>
                  <a:schemeClr val="tx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0" y="6238875"/>
            <a:ext cx="9144001" cy="619125"/>
          </a:xfrm>
          <a:solidFill>
            <a:srgbClr val="FFFF99"/>
          </a:solidFill>
        </p:spPr>
        <p:txBody>
          <a:bodyPr wrap="square" lIns="152394" tIns="76197" rIns="152394" bIns="76197" anchor="b" anchorCtr="0">
            <a:noAutofit/>
          </a:bodyPr>
          <a:lstStyle>
            <a:lvl1pPr algn="r">
              <a:buFont typeface="Arial" pitchFamily="34" charset="0"/>
              <a:buNone/>
              <a:defRPr>
                <a:solidFill>
                  <a:srgbClr val="000000"/>
                </a:solidFill>
                <a:effectLst/>
                <a:latin typeface="Segoe Semibold" pitchFamily="34" charset="0"/>
              </a:defRPr>
            </a:lvl1pPr>
          </a:lstStyle>
          <a:p>
            <a:pPr lvl="0"/>
            <a:r>
              <a:rPr lang="en-US" smtClean="0"/>
              <a:t>Click to edit Master text styles</a:t>
            </a:r>
          </a:p>
        </p:txBody>
      </p:sp>
    </p:spTree>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tx1"/>
        </a:solidFill>
        <a:effectLst/>
      </p:bgPr>
    </p:bg>
    <p:spTree>
      <p:nvGrpSpPr>
        <p:cNvPr id="1" name=""/>
        <p:cNvGrpSpPr/>
        <p:nvPr/>
      </p:nvGrpSpPr>
      <p:grpSpPr>
        <a:xfrm>
          <a:off x="0" y="0"/>
          <a:ext cx="0" cy="0"/>
          <a:chOff x="0" y="0"/>
          <a:chExt cx="0" cy="0"/>
        </a:xfrm>
      </p:grpSpPr>
      <p:pic>
        <p:nvPicPr>
          <p:cNvPr id="5" name="Picture 4" descr="top_banner.png"/>
          <p:cNvPicPr>
            <a:picLocks noChangeAspect="1"/>
          </p:cNvPicPr>
          <p:nvPr userDrawn="1"/>
        </p:nvPicPr>
        <p:blipFill>
          <a:blip r:embed="rId2" cstate="print"/>
          <a:stretch>
            <a:fillRect/>
          </a:stretch>
        </p:blipFill>
        <p:spPr>
          <a:xfrm>
            <a:off x="0" y="0"/>
            <a:ext cx="9142858" cy="1031746"/>
          </a:xfrm>
          <a:prstGeom prst="rect">
            <a:avLst/>
          </a:prstGeom>
        </p:spPr>
      </p:pic>
      <p:sp>
        <p:nvSpPr>
          <p:cNvPr id="2" name="Title 1"/>
          <p:cNvSpPr>
            <a:spLocks noGrp="1"/>
          </p:cNvSpPr>
          <p:nvPr>
            <p:ph type="ctrTitle"/>
          </p:nvPr>
        </p:nvSpPr>
        <p:spPr>
          <a:xfrm>
            <a:off x="722313" y="2365375"/>
            <a:ext cx="7690115" cy="750205"/>
          </a:xfrm>
          <a:noFill/>
          <a:ln w="9525">
            <a:noFill/>
            <a:miter lim="800000"/>
            <a:headEnd/>
            <a:tailEnd/>
          </a:ln>
        </p:spPr>
        <p:txBody>
          <a:bodyPr vert="horz" wrap="square" lIns="0" tIns="0" rIns="0" bIns="0" numCol="1" rtlCol="0" anchor="t" anchorCtr="0" compatLnSpc="1">
            <a:prstTxWarp prst="textNoShape">
              <a:avLst/>
            </a:prstTxWarp>
            <a:spAutoFit/>
          </a:bodyPr>
          <a:lstStyle>
            <a:lvl1pPr algn="l" defTabSz="912777" rtl="0" eaLnBrk="0" fontAlgn="base" latinLnBrk="0" hangingPunct="0">
              <a:lnSpc>
                <a:spcPct val="90000"/>
              </a:lnSpc>
              <a:spcBef>
                <a:spcPct val="0"/>
              </a:spcBef>
              <a:spcAft>
                <a:spcPct val="0"/>
              </a:spcAft>
              <a:buNone/>
              <a:defRPr lang="en-US" sz="5400" b="0" kern="1200" cap="none" spc="-300" dirty="0">
                <a:ln w="3175">
                  <a:noFill/>
                </a:ln>
                <a:gradFill flip="none" rotWithShape="1">
                  <a:gsLst>
                    <a:gs pos="28000">
                      <a:srgbClr val="0085C0"/>
                    </a:gs>
                    <a:gs pos="68000">
                      <a:srgbClr val="0070C0"/>
                    </a:gs>
                  </a:gsLst>
                  <a:lin ang="5400000" scaled="1"/>
                  <a:tileRect/>
                </a:gradFill>
                <a:effectLst>
                  <a:outerShdw blurRad="50800" dist="38100" dir="2700000" algn="tl" rotWithShape="0">
                    <a:prstClr val="black">
                      <a:alpha val="17000"/>
                    </a:prstClr>
                  </a:outerShdw>
                </a:effectLst>
                <a:latin typeface="Segoe" pitchFamily="34" charset="0"/>
                <a:ea typeface="+mn-ea"/>
                <a:cs typeface="Arial" charset="0"/>
              </a:defRPr>
            </a:lvl1pPr>
          </a:lstStyle>
          <a:p>
            <a:r>
              <a:rPr lang="en-US" smtClean="0"/>
              <a:t>Click to edit Master title style</a:t>
            </a:r>
            <a:endParaRPr lang="en-US" dirty="0"/>
          </a:p>
        </p:txBody>
      </p:sp>
      <p:sp>
        <p:nvSpPr>
          <p:cNvPr id="3" name="Subtitle 2"/>
          <p:cNvSpPr>
            <a:spLocks noGrp="1"/>
          </p:cNvSpPr>
          <p:nvPr>
            <p:ph type="subTitle" idx="1"/>
          </p:nvPr>
        </p:nvSpPr>
        <p:spPr>
          <a:xfrm>
            <a:off x="722313" y="4344458"/>
            <a:ext cx="7043208" cy="473207"/>
          </a:xfrm>
          <a:noFill/>
          <a:ln w="9525">
            <a:noFill/>
            <a:miter lim="800000"/>
            <a:headEnd/>
            <a:tailEnd/>
          </a:ln>
        </p:spPr>
        <p:txBody>
          <a:bodyPr vert="horz" wrap="square" lIns="0" tIns="0" rIns="0" bIns="0" numCol="1" rtlCol="0" anchor="b" anchorCtr="0" compatLnSpc="1">
            <a:prstTxWarp prst="textNoShape">
              <a:avLst/>
            </a:prstTxWarp>
            <a:spAutoFit/>
          </a:bodyPr>
          <a:lstStyle>
            <a:lvl1pPr marL="0" indent="0" algn="l" defTabSz="912777" rtl="0" eaLnBrk="0" fontAlgn="base" latinLnBrk="0" hangingPunct="0">
              <a:lnSpc>
                <a:spcPct val="90000"/>
              </a:lnSpc>
              <a:spcBef>
                <a:spcPct val="0"/>
              </a:spcBef>
              <a:spcAft>
                <a:spcPct val="0"/>
              </a:spcAft>
              <a:buClr>
                <a:schemeClr val="tx2"/>
              </a:buClr>
              <a:buSzPct val="95000"/>
              <a:buFont typeface="Wingdings" pitchFamily="2" charset="2"/>
              <a:buNone/>
              <a:defRPr lang="en-US" sz="3400" kern="1200" dirty="0">
                <a:solidFill>
                  <a:schemeClr val="accent2"/>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369219" y="950651"/>
            <a:ext cx="7043208" cy="1384994"/>
          </a:xfrm>
          <a:effectLst/>
        </p:spPr>
        <p:txBody>
          <a:bodyPr anchor="b">
            <a:scene3d>
              <a:camera prst="orthographicFront"/>
              <a:lightRig rig="flat" dir="t"/>
            </a:scene3d>
            <a:sp3d>
              <a:bevelT h="19050"/>
              <a:contourClr>
                <a:srgbClr val="F4A234"/>
              </a:contourClr>
            </a:sp3d>
          </a:bodyPr>
          <a:lstStyle>
            <a:lvl1pPr marL="0" indent="0" algn="r">
              <a:buFont typeface="Arial" pitchFamily="34" charset="0"/>
              <a:buNone/>
              <a:defRPr kumimoji="0" lang="en-US" sz="10000" b="1" i="1" u="none" strike="noStrike" kern="1200" cap="none" spc="-642" normalizeH="0" baseline="0" noProof="0" dirty="0" smtClean="0">
                <a:ln w="11430"/>
                <a:solidFill>
                  <a:schemeClr val="accent5"/>
                </a:solidFill>
                <a:effectLst>
                  <a:outerShdw blurRad="50800" dist="38100" dir="2700000" algn="tl" rotWithShape="0">
                    <a:prstClr val="black">
                      <a:alpha val="57000"/>
                    </a:prstClr>
                  </a:outerShdw>
                </a:effectLst>
                <a:uLnTx/>
                <a:uFillTx/>
                <a:latin typeface="Segoe" pitchFamily="34" charset="0"/>
                <a:ea typeface="+mn-ea"/>
                <a:cs typeface="+mn-cs"/>
              </a:defRPr>
            </a:lvl1pPr>
          </a:lstStyle>
          <a:p>
            <a:pPr lvl="0"/>
            <a:r>
              <a:rPr lang="en-US" dirty="0" smtClean="0"/>
              <a:t>click to…</a:t>
            </a:r>
          </a:p>
        </p:txBody>
      </p:sp>
    </p:spTree>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664797"/>
          </a:xfrm>
          <a:noFill/>
          <a:ln w="9525">
            <a:noFill/>
            <a:miter lim="800000"/>
            <a:headEnd/>
            <a:tailEnd/>
          </a:ln>
        </p:spPr>
        <p:txBody>
          <a:bodyPr vert="horz" wrap="square" lIns="0" tIns="0" rIns="0" bIns="0" numCol="1" anchor="t" anchorCtr="0" compatLnSpc="1">
            <a:prstTxWarp prst="textNoShape">
              <a:avLst/>
            </a:prstTxWarp>
            <a:spAutoFit/>
          </a:bodyPr>
          <a:lstStyle>
            <a:lvl1pPr algn="l" defTabSz="912777" rtl="0" eaLnBrk="0" fontAlgn="base" latinLnBrk="0" hangingPunct="0">
              <a:lnSpc>
                <a:spcPct val="90000"/>
              </a:lnSpc>
              <a:spcBef>
                <a:spcPct val="0"/>
              </a:spcBef>
              <a:spcAft>
                <a:spcPct val="0"/>
              </a:spcAft>
              <a:buNone/>
              <a:defRPr lang="en-US" sz="4800" b="0" cap="none" spc="-300" dirty="0">
                <a:ln w="3175">
                  <a:noFill/>
                </a:ln>
                <a:gradFill flip="none" rotWithShape="1">
                  <a:gsLst>
                    <a:gs pos="28000">
                      <a:schemeClr val="tx1"/>
                    </a:gs>
                    <a:gs pos="68000">
                      <a:schemeClr val="accent1"/>
                    </a:gs>
                  </a:gsLst>
                  <a:lin ang="5400000" scaled="1"/>
                  <a:tileRect/>
                </a:gradFill>
                <a:effectLst>
                  <a:outerShdw blurRad="50800" dist="38100" dir="2700000" algn="tl" rotWithShape="0">
                    <a:prstClr val="black">
                      <a:alpha val="40000"/>
                    </a:prstClr>
                  </a:outerShdw>
                </a:effectLst>
                <a:latin typeface="Calibri" pitchFamily="34" charset="0"/>
                <a:ea typeface="+mn-ea"/>
                <a:cs typeface="Arial" charset="0"/>
              </a:defRPr>
            </a:lvl1pPr>
          </a:lstStyle>
          <a:p>
            <a:r>
              <a:rPr lang="en-US" dirty="0" smtClean="0"/>
              <a:t>Click to edit Master title style</a:t>
            </a:r>
            <a:endParaRPr lang="en-US" dirty="0"/>
          </a:p>
        </p:txBody>
      </p:sp>
      <p:pic>
        <p:nvPicPr>
          <p:cNvPr id="1026" name="Picture 2" descr="C:\Program Files\Microsoft Resource DVD Artwork\DVD_ART\Artwork_Imagery\Shapes and Graphics\Bullets\Blue GEL .png"/>
          <p:cNvPicPr>
            <a:picLocks noChangeAspect="1" noChangeArrowheads="1"/>
          </p:cNvPicPr>
          <p:nvPr userDrawn="1"/>
        </p:nvPicPr>
        <p:blipFill>
          <a:blip r:embed="rId2" cstate="print"/>
          <a:srcRect/>
          <a:stretch>
            <a:fillRect/>
          </a:stretch>
        </p:blipFill>
        <p:spPr bwMode="auto">
          <a:xfrm>
            <a:off x="8826500" y="-317500"/>
            <a:ext cx="317500" cy="317500"/>
          </a:xfrm>
          <a:prstGeom prst="rect">
            <a:avLst/>
          </a:prstGeom>
          <a:noFill/>
        </p:spPr>
      </p:pic>
      <p:sp>
        <p:nvSpPr>
          <p:cNvPr id="5" name="Content Placeholder 2"/>
          <p:cNvSpPr>
            <a:spLocks noGrp="1"/>
          </p:cNvSpPr>
          <p:nvPr>
            <p:ph idx="1"/>
          </p:nvPr>
        </p:nvSpPr>
        <p:spPr>
          <a:xfrm>
            <a:off x="381000" y="1412875"/>
            <a:ext cx="8382000" cy="2012859"/>
          </a:xfrm>
        </p:spPr>
        <p:txBody>
          <a:bodyPr/>
          <a:lstStyle>
            <a:lvl1pPr>
              <a:lnSpc>
                <a:spcPct val="90000"/>
              </a:lnSpc>
              <a:defRPr sz="2800">
                <a:latin typeface="Calibri" pitchFamily="34" charset="0"/>
              </a:defRPr>
            </a:lvl1pPr>
            <a:lvl2pPr>
              <a:lnSpc>
                <a:spcPct val="90000"/>
              </a:lnSpc>
              <a:defRPr sz="2400">
                <a:latin typeface="Calibri" pitchFamily="34" charset="0"/>
              </a:defRPr>
            </a:lvl2pPr>
            <a:lvl3pPr>
              <a:lnSpc>
                <a:spcPct val="90000"/>
              </a:lnSpc>
              <a:defRPr sz="2400">
                <a:latin typeface="Calibri" pitchFamily="34" charset="0"/>
              </a:defRPr>
            </a:lvl3pPr>
            <a:lvl4pPr>
              <a:lnSpc>
                <a:spcPct val="90000"/>
              </a:lnSpc>
              <a:defRPr sz="2400">
                <a:latin typeface="Calibri" pitchFamily="34" charset="0"/>
              </a:defRPr>
            </a:lvl4pPr>
            <a:lvl5pPr>
              <a:lnSpc>
                <a:spcPct val="90000"/>
              </a:lnSpc>
              <a:defRPr sz="2400">
                <a:latin typeface="Calibr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3" descr="S:\ResourceDVD\Clip_Installer\DVD_ART\BoxShots_Logos\Microsoft Research\Microsoft Research b.png"/>
          <p:cNvPicPr>
            <a:picLocks noChangeAspect="1" noChangeArrowheads="1"/>
          </p:cNvPicPr>
          <p:nvPr userDrawn="1"/>
        </p:nvPicPr>
        <p:blipFill>
          <a:blip r:embed="rId3" cstate="print"/>
          <a:srcRect/>
          <a:stretch>
            <a:fillRect/>
          </a:stretch>
        </p:blipFill>
        <p:spPr bwMode="auto">
          <a:xfrm>
            <a:off x="7452651" y="6247682"/>
            <a:ext cx="1399075" cy="389198"/>
          </a:xfrm>
          <a:prstGeom prst="rect">
            <a:avLst/>
          </a:prstGeom>
          <a:noFill/>
        </p:spPr>
      </p:pic>
      <p:sp>
        <p:nvSpPr>
          <p:cNvPr id="6" name="Footer Placeholder 5"/>
          <p:cNvSpPr>
            <a:spLocks noGrp="1"/>
          </p:cNvSpPr>
          <p:nvPr>
            <p:ph type="ftr" sz="quarter" idx="10"/>
          </p:nvPr>
        </p:nvSpPr>
        <p:spPr/>
        <p:txBody>
          <a:bodyPr/>
          <a:lstStyle>
            <a:lvl1pPr>
              <a:defRPr sz="1200"/>
            </a:lvl1pPr>
          </a:lstStyle>
          <a:p>
            <a:r>
              <a:rPr lang="en-US" dirty="0" err="1" smtClean="0">
                <a:latin typeface="Calibri" pitchFamily="34" charset="0"/>
              </a:rPr>
              <a:t>SMT@Microsoft</a:t>
            </a:r>
            <a:endParaRPr lang="en-US" dirty="0"/>
          </a:p>
        </p:txBody>
      </p:sp>
    </p:spTree>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_w/o Logo">
    <p:spTree>
      <p:nvGrpSpPr>
        <p:cNvPr id="1" name=""/>
        <p:cNvGrpSpPr/>
        <p:nvPr/>
      </p:nvGrpSpPr>
      <p:grpSpPr>
        <a:xfrm>
          <a:off x="0" y="0"/>
          <a:ext cx="0" cy="0"/>
          <a:chOff x="0" y="0"/>
          <a:chExt cx="0" cy="0"/>
        </a:xfrm>
      </p:grpSpPr>
      <p:sp>
        <p:nvSpPr>
          <p:cNvPr id="2" name="Title 1"/>
          <p:cNvSpPr>
            <a:spLocks noGrp="1"/>
          </p:cNvSpPr>
          <p:nvPr>
            <p:ph type="title"/>
          </p:nvPr>
        </p:nvSpPr>
        <p:spPr>
          <a:noFill/>
          <a:ln w="9525">
            <a:noFill/>
            <a:miter lim="800000"/>
            <a:headEnd/>
            <a:tailEnd/>
          </a:ln>
        </p:spPr>
        <p:txBody>
          <a:bodyPr vert="horz" wrap="square" lIns="0" tIns="0" rIns="0" bIns="0" numCol="1" anchor="t" anchorCtr="0" compatLnSpc="1">
            <a:prstTxWarp prst="textNoShape">
              <a:avLst/>
            </a:prstTxWarp>
            <a:spAutoFit/>
          </a:bodyPr>
          <a:lstStyle>
            <a:lvl1pPr algn="l" defTabSz="912777" rtl="0" eaLnBrk="0" fontAlgn="base" hangingPunct="0">
              <a:lnSpc>
                <a:spcPct val="90000"/>
              </a:lnSpc>
              <a:spcBef>
                <a:spcPct val="0"/>
              </a:spcBef>
              <a:spcAft>
                <a:spcPct val="0"/>
              </a:spcAft>
              <a:defRPr lang="en-US" sz="5400" b="0" cap="none" spc="-300" dirty="0">
                <a:ln w="3175">
                  <a:noFill/>
                </a:ln>
                <a:gradFill flip="none" rotWithShape="1">
                  <a:gsLst>
                    <a:gs pos="28000">
                      <a:schemeClr val="tx1"/>
                    </a:gs>
                    <a:gs pos="68000">
                      <a:schemeClr val="accent1"/>
                    </a:gs>
                  </a:gsLst>
                  <a:lin ang="5400000" scaled="1"/>
                  <a:tileRect/>
                </a:gradFill>
                <a:effectLst>
                  <a:outerShdw blurRad="50800" dist="38100" dir="2700000" algn="tl" rotWithShape="0">
                    <a:prstClr val="black">
                      <a:alpha val="40000"/>
                    </a:prstClr>
                  </a:outerShdw>
                </a:effectLst>
                <a:latin typeface="Segoe" pitchFamily="34" charset="0"/>
                <a:ea typeface="+mn-ea"/>
                <a:cs typeface="Arial" charset="0"/>
              </a:defRPr>
            </a:lvl1pPr>
          </a:lstStyle>
          <a:p>
            <a:r>
              <a:rPr lang="en-US" smtClean="0"/>
              <a:t>Click to edit Master title style</a:t>
            </a:r>
            <a:endParaRPr lang="en-US" dirty="0"/>
          </a:p>
        </p:txBody>
      </p:sp>
      <p:sp>
        <p:nvSpPr>
          <p:cNvPr id="3" name="Content Placeholder 2"/>
          <p:cNvSpPr>
            <a:spLocks noGrp="1"/>
          </p:cNvSpPr>
          <p:nvPr>
            <p:ph idx="1"/>
          </p:nvPr>
        </p:nvSpPr>
        <p:spPr>
          <a:xfrm>
            <a:off x="381000" y="1412875"/>
            <a:ext cx="8382000" cy="2210862"/>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750205"/>
          </a:xfrm>
          <a:noFill/>
          <a:ln w="9525">
            <a:noFill/>
            <a:miter lim="800000"/>
            <a:headEnd/>
            <a:tailEnd/>
          </a:ln>
        </p:spPr>
        <p:txBody>
          <a:bodyPr vert="horz" wrap="square" lIns="0" tIns="0" rIns="0" bIns="0" numCol="1" anchor="t" anchorCtr="0" compatLnSpc="1">
            <a:prstTxWarp prst="textNoShape">
              <a:avLst/>
            </a:prstTxWarp>
            <a:spAutoFit/>
          </a:bodyPr>
          <a:lstStyle>
            <a:lvl1pPr algn="l" defTabSz="912777" rtl="0" eaLnBrk="0" fontAlgn="base" latinLnBrk="0" hangingPunct="0">
              <a:lnSpc>
                <a:spcPct val="90000"/>
              </a:lnSpc>
              <a:spcBef>
                <a:spcPct val="0"/>
              </a:spcBef>
              <a:spcAft>
                <a:spcPct val="0"/>
              </a:spcAft>
              <a:buNone/>
              <a:defRPr lang="en-US" sz="5400" b="0" cap="none" spc="-300" dirty="0">
                <a:ln w="3175">
                  <a:noFill/>
                </a:ln>
                <a:gradFill flip="none" rotWithShape="1">
                  <a:gsLst>
                    <a:gs pos="28000">
                      <a:schemeClr val="tx1"/>
                    </a:gs>
                    <a:gs pos="68000">
                      <a:schemeClr val="accent1"/>
                    </a:gs>
                  </a:gsLst>
                  <a:lin ang="5400000" scaled="1"/>
                  <a:tileRect/>
                </a:gradFill>
                <a:effectLst>
                  <a:outerShdw blurRad="50800" dist="38100" dir="2700000" algn="tl" rotWithShape="0">
                    <a:prstClr val="black">
                      <a:alpha val="40000"/>
                    </a:prstClr>
                  </a:outerShdw>
                </a:effectLst>
                <a:latin typeface="Segoe" pitchFamily="34" charset="0"/>
                <a:ea typeface="+mn-ea"/>
                <a:cs typeface="Arial" charset="0"/>
              </a:defRPr>
            </a:lvl1pPr>
          </a:lstStyle>
          <a:p>
            <a:r>
              <a:rPr lang="en-US" smtClean="0"/>
              <a:t>Click to edit Master title style</a:t>
            </a:r>
            <a:endParaRPr lang="en-US" dirty="0"/>
          </a:p>
        </p:txBody>
      </p:sp>
      <p:sp>
        <p:nvSpPr>
          <p:cNvPr id="3" name="Content Placeholder 2"/>
          <p:cNvSpPr>
            <a:spLocks noGrp="1"/>
          </p:cNvSpPr>
          <p:nvPr>
            <p:ph sz="half" idx="1"/>
          </p:nvPr>
        </p:nvSpPr>
        <p:spPr>
          <a:xfrm>
            <a:off x="381000" y="1411553"/>
            <a:ext cx="4114800" cy="2129814"/>
          </a:xfrm>
        </p:spPr>
        <p:txBody>
          <a:bodyPr/>
          <a:lstStyle>
            <a:lvl1pPr marL="339976" indent="-339976">
              <a:lnSpc>
                <a:spcPct val="90000"/>
              </a:lnSpc>
              <a:defRPr sz="2800"/>
            </a:lvl1pPr>
            <a:lvl2pPr marL="673338" indent="-325424">
              <a:lnSpc>
                <a:spcPct val="90000"/>
              </a:lnSpc>
              <a:defRPr sz="2400"/>
            </a:lvl2pPr>
            <a:lvl3pPr marL="953785" indent="-288384">
              <a:lnSpc>
                <a:spcPct val="90000"/>
              </a:lnSpc>
              <a:defRPr sz="2000"/>
            </a:lvl3pPr>
            <a:lvl4pPr marL="1227618" indent="-273833">
              <a:lnSpc>
                <a:spcPct val="90000"/>
              </a:lnSpc>
              <a:defRPr sz="1800"/>
            </a:lvl4pPr>
            <a:lvl5pPr marL="1516002" indent="-280447">
              <a:lnSpc>
                <a:spcPct val="90000"/>
              </a:lnSpc>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411553"/>
            <a:ext cx="4114800" cy="2129814"/>
          </a:xfrm>
        </p:spPr>
        <p:txBody>
          <a:bodyPr/>
          <a:lstStyle>
            <a:lvl1pPr marL="347914" indent="-347914">
              <a:lnSpc>
                <a:spcPct val="90000"/>
              </a:lnSpc>
              <a:defRPr sz="2800"/>
            </a:lvl1pPr>
            <a:lvl2pPr marL="673338" indent="-339976">
              <a:lnSpc>
                <a:spcPct val="90000"/>
              </a:lnSpc>
              <a:defRPr sz="2400"/>
            </a:lvl2pPr>
            <a:lvl3pPr marL="961722" indent="-302936">
              <a:lnSpc>
                <a:spcPct val="90000"/>
              </a:lnSpc>
              <a:defRPr sz="2000"/>
            </a:lvl3pPr>
            <a:lvl4pPr marL="1227618" indent="-265896">
              <a:lnSpc>
                <a:spcPct val="90000"/>
              </a:lnSpc>
              <a:defRPr sz="1800"/>
            </a:lvl4pPr>
            <a:lvl5pPr marL="1516002" indent="-273833">
              <a:lnSpc>
                <a:spcPct val="90000"/>
              </a:lnSpc>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3" descr="S:\ResourceDVD\Clip_Installer\DVD_ART\BoxShots_Logos\Microsoft Research\Microsoft Research b.png"/>
          <p:cNvPicPr>
            <a:picLocks noChangeAspect="1" noChangeArrowheads="1"/>
          </p:cNvPicPr>
          <p:nvPr userDrawn="1"/>
        </p:nvPicPr>
        <p:blipFill>
          <a:blip r:embed="rId2" cstate="print"/>
          <a:srcRect/>
          <a:stretch>
            <a:fillRect/>
          </a:stretch>
        </p:blipFill>
        <p:spPr bwMode="auto">
          <a:xfrm>
            <a:off x="7452651" y="6247682"/>
            <a:ext cx="1399075" cy="389198"/>
          </a:xfrm>
          <a:prstGeom prst="rect">
            <a:avLst/>
          </a:prstGeom>
          <a:noFill/>
        </p:spPr>
      </p:pic>
      <p:sp>
        <p:nvSpPr>
          <p:cNvPr id="6" name="Footer Placeholder 5"/>
          <p:cNvSpPr>
            <a:spLocks noGrp="1"/>
          </p:cNvSpPr>
          <p:nvPr>
            <p:ph type="ftr" sz="quarter" idx="10"/>
          </p:nvPr>
        </p:nvSpPr>
        <p:spPr/>
        <p:txBody>
          <a:bodyPr/>
          <a:lstStyle>
            <a:lvl1pPr>
              <a:defRPr sz="1200"/>
            </a:lvl1pPr>
          </a:lstStyle>
          <a:p>
            <a:r>
              <a:rPr lang="en-US" dirty="0" err="1" smtClean="0">
                <a:latin typeface="Calibri" pitchFamily="34" charset="0"/>
              </a:rPr>
              <a:t>SMT@Microsoft</a:t>
            </a:r>
            <a:endParaRPr lang="en-US" dirty="0"/>
          </a:p>
        </p:txBody>
      </p:sp>
    </p:spTree>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750205"/>
          </a:xfrm>
          <a:noFill/>
          <a:ln w="9525">
            <a:noFill/>
            <a:miter lim="800000"/>
            <a:headEnd/>
            <a:tailEnd/>
          </a:ln>
        </p:spPr>
        <p:txBody>
          <a:bodyPr vert="horz" wrap="square" lIns="0" tIns="0" rIns="0" bIns="0" numCol="1" anchor="t" anchorCtr="0" compatLnSpc="1">
            <a:prstTxWarp prst="textNoShape">
              <a:avLst/>
            </a:prstTxWarp>
            <a:spAutoFit/>
          </a:bodyPr>
          <a:lstStyle>
            <a:lvl1pPr algn="l" defTabSz="912777" rtl="0" eaLnBrk="0" fontAlgn="base" latinLnBrk="0" hangingPunct="0">
              <a:lnSpc>
                <a:spcPct val="90000"/>
              </a:lnSpc>
              <a:spcBef>
                <a:spcPct val="0"/>
              </a:spcBef>
              <a:spcAft>
                <a:spcPct val="0"/>
              </a:spcAft>
              <a:buNone/>
              <a:defRPr lang="en-US" sz="5400" b="0" cap="none" spc="-300" dirty="0">
                <a:ln w="3175">
                  <a:noFill/>
                </a:ln>
                <a:gradFill flip="none" rotWithShape="1">
                  <a:gsLst>
                    <a:gs pos="28000">
                      <a:schemeClr val="tx1"/>
                    </a:gs>
                    <a:gs pos="68000">
                      <a:schemeClr val="accent1"/>
                    </a:gs>
                  </a:gsLst>
                  <a:lin ang="5400000" scaled="1"/>
                  <a:tileRect/>
                </a:gradFill>
                <a:effectLst>
                  <a:outerShdw blurRad="50800" dist="38100" dir="2700000" algn="tl" rotWithShape="0">
                    <a:prstClr val="black">
                      <a:alpha val="40000"/>
                    </a:prstClr>
                  </a:outerShdw>
                </a:effectLst>
                <a:latin typeface="Segoe" pitchFamily="34" charset="0"/>
                <a:ea typeface="+mn-ea"/>
                <a:cs typeface="Arial" charset="0"/>
              </a:defRPr>
            </a:lvl1pPr>
          </a:lstStyle>
          <a:p>
            <a:r>
              <a:rPr lang="en-US" smtClean="0"/>
              <a:t>Click to edit Master title style</a:t>
            </a:r>
            <a:endParaRPr lang="en-US" dirty="0"/>
          </a:p>
        </p:txBody>
      </p:sp>
      <p:sp>
        <p:nvSpPr>
          <p:cNvPr id="3" name="Text Placeholder 2"/>
          <p:cNvSpPr>
            <a:spLocks noGrp="1"/>
          </p:cNvSpPr>
          <p:nvPr>
            <p:ph type="body" idx="1"/>
          </p:nvPr>
        </p:nvSpPr>
        <p:spPr>
          <a:xfrm>
            <a:off x="381000" y="1411553"/>
            <a:ext cx="4114800" cy="692498"/>
          </a:xfrm>
        </p:spPr>
        <p:txBody>
          <a:bodyPr anchor="b"/>
          <a:lstStyle>
            <a:lvl1pPr marL="0" indent="0">
              <a:lnSpc>
                <a:spcPct val="90000"/>
              </a:lnSpc>
              <a:spcBef>
                <a:spcPts val="0"/>
              </a:spcBef>
              <a:buNone/>
              <a:defRPr sz="2500" b="1"/>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380999" y="2174875"/>
            <a:ext cx="4114800" cy="1537344"/>
          </a:xfrm>
        </p:spPr>
        <p:txBody>
          <a:bodyPr/>
          <a:lstStyle>
            <a:lvl1pPr marL="281770" indent="-281770">
              <a:defRPr sz="2300"/>
            </a:lvl1pPr>
            <a:lvl2pPr marL="562218" indent="-265896">
              <a:defRPr sz="2000"/>
            </a:lvl2pPr>
            <a:lvl3pPr marL="813562" indent="-243407">
              <a:defRPr sz="1800"/>
            </a:lvl3pPr>
            <a:lvl4pPr marL="1050354" indent="-228856">
              <a:defRPr sz="1700"/>
            </a:lvl4pPr>
            <a:lvl5pPr marL="1279210" indent="-206367">
              <a:defRPr sz="17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45981" y="1411553"/>
            <a:ext cx="4117019" cy="692498"/>
          </a:xfrm>
        </p:spPr>
        <p:txBody>
          <a:bodyPr anchor="b"/>
          <a:lstStyle>
            <a:lvl1pPr marL="0" indent="0">
              <a:lnSpc>
                <a:spcPct val="90000"/>
              </a:lnSpc>
              <a:spcBef>
                <a:spcPts val="0"/>
              </a:spcBef>
              <a:buNone/>
              <a:defRPr sz="2500" b="1"/>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6" y="2174875"/>
            <a:ext cx="4117974" cy="1537344"/>
          </a:xfrm>
        </p:spPr>
        <p:txBody>
          <a:bodyPr/>
          <a:lstStyle>
            <a:lvl1pPr marL="296321" indent="-296321">
              <a:defRPr sz="2300"/>
            </a:lvl1pPr>
            <a:lvl2pPr marL="570155" indent="-273833">
              <a:defRPr sz="2000"/>
            </a:lvl2pPr>
            <a:lvl3pPr marL="821499" indent="-244730">
              <a:defRPr sz="1800"/>
            </a:lvl3pPr>
            <a:lvl4pPr marL="1050354" indent="-236793">
              <a:defRPr sz="1700"/>
            </a:lvl4pPr>
            <a:lvl5pPr marL="1279210" indent="-220919">
              <a:defRPr sz="17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3" descr="S:\ResourceDVD\Clip_Installer\DVD_ART\BoxShots_Logos\Microsoft Research\Microsoft Research b.png"/>
          <p:cNvPicPr>
            <a:picLocks noChangeAspect="1" noChangeArrowheads="1"/>
          </p:cNvPicPr>
          <p:nvPr userDrawn="1"/>
        </p:nvPicPr>
        <p:blipFill>
          <a:blip r:embed="rId2" cstate="print"/>
          <a:srcRect/>
          <a:stretch>
            <a:fillRect/>
          </a:stretch>
        </p:blipFill>
        <p:spPr bwMode="auto">
          <a:xfrm>
            <a:off x="7452651" y="6247682"/>
            <a:ext cx="1399075" cy="389198"/>
          </a:xfrm>
          <a:prstGeom prst="rect">
            <a:avLst/>
          </a:prstGeom>
          <a:noFill/>
        </p:spPr>
      </p:pic>
      <p:sp>
        <p:nvSpPr>
          <p:cNvPr id="8" name="Footer Placeholder 7"/>
          <p:cNvSpPr>
            <a:spLocks noGrp="1"/>
          </p:cNvSpPr>
          <p:nvPr>
            <p:ph type="ftr" sz="quarter" idx="10"/>
          </p:nvPr>
        </p:nvSpPr>
        <p:spPr/>
        <p:txBody>
          <a:bodyPr/>
          <a:lstStyle/>
          <a:p>
            <a:r>
              <a:rPr lang="en-US" smtClean="0"/>
              <a:t>Z3: An Efficient SMT Solver</a:t>
            </a:r>
            <a:endParaRPr lang="en-US" dirty="0"/>
          </a:p>
        </p:txBody>
      </p:sp>
    </p:spTree>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750205"/>
          </a:xfrm>
          <a:noFill/>
          <a:ln w="9525">
            <a:noFill/>
            <a:miter lim="800000"/>
            <a:headEnd/>
            <a:tailEnd/>
          </a:ln>
        </p:spPr>
        <p:txBody>
          <a:bodyPr vert="horz" wrap="square" lIns="0" tIns="0" rIns="0" bIns="0" numCol="1" anchor="t" anchorCtr="0" compatLnSpc="1">
            <a:prstTxWarp prst="textNoShape">
              <a:avLst/>
            </a:prstTxWarp>
            <a:spAutoFit/>
          </a:bodyPr>
          <a:lstStyle>
            <a:lvl1pPr algn="l" defTabSz="912777" rtl="0" eaLnBrk="0" fontAlgn="base" latinLnBrk="0" hangingPunct="0">
              <a:lnSpc>
                <a:spcPct val="90000"/>
              </a:lnSpc>
              <a:spcBef>
                <a:spcPct val="0"/>
              </a:spcBef>
              <a:spcAft>
                <a:spcPct val="0"/>
              </a:spcAft>
              <a:buNone/>
              <a:defRPr lang="en-US" sz="5400" b="0" cap="none" spc="-300" dirty="0">
                <a:ln w="3175">
                  <a:noFill/>
                </a:ln>
                <a:gradFill flip="none" rotWithShape="1">
                  <a:gsLst>
                    <a:gs pos="28000">
                      <a:schemeClr val="tx1"/>
                    </a:gs>
                    <a:gs pos="68000">
                      <a:schemeClr val="accent1"/>
                    </a:gs>
                  </a:gsLst>
                  <a:lin ang="5400000" scaled="1"/>
                  <a:tileRect/>
                </a:gradFill>
                <a:effectLst>
                  <a:outerShdw blurRad="50800" dist="38100" dir="2700000" algn="tl" rotWithShape="0">
                    <a:prstClr val="black">
                      <a:alpha val="40000"/>
                    </a:prstClr>
                  </a:outerShdw>
                </a:effectLst>
                <a:latin typeface="Segoe" pitchFamily="34" charset="0"/>
                <a:ea typeface="+mn-ea"/>
                <a:cs typeface="Arial" charset="0"/>
              </a:defRPr>
            </a:lvl1pPr>
          </a:lstStyle>
          <a:p>
            <a:r>
              <a:rPr lang="en-US" smtClean="0"/>
              <a:t>Click to edit Master title style</a:t>
            </a:r>
            <a:endParaRPr lang="en-US" dirty="0"/>
          </a:p>
        </p:txBody>
      </p:sp>
      <p:sp>
        <p:nvSpPr>
          <p:cNvPr id="3" name="Footer Placeholder 2"/>
          <p:cNvSpPr>
            <a:spLocks noGrp="1"/>
          </p:cNvSpPr>
          <p:nvPr>
            <p:ph type="ftr" sz="quarter" idx="10"/>
          </p:nvPr>
        </p:nvSpPr>
        <p:spPr/>
        <p:txBody>
          <a:bodyPr/>
          <a:lstStyle>
            <a:lvl1pPr>
              <a:defRPr sz="1200"/>
            </a:lvl1pPr>
          </a:lstStyle>
          <a:p>
            <a:r>
              <a:rPr lang="en-US" dirty="0" err="1" smtClean="0">
                <a:latin typeface="Calibri" pitchFamily="34" charset="0"/>
              </a:rPr>
              <a:t>SMT@Microsoft</a:t>
            </a:r>
            <a:endParaRPr lang="en-US" dirty="0"/>
          </a:p>
        </p:txBody>
      </p:sp>
    </p:spTree>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_w/Top Banner">
    <p:bg>
      <p:bgPr>
        <a:solidFill>
          <a:schemeClr val="tx1"/>
        </a:solidFill>
        <a:effectLst/>
      </p:bgPr>
    </p:bg>
    <p:spTree>
      <p:nvGrpSpPr>
        <p:cNvPr id="1" name=""/>
        <p:cNvGrpSpPr/>
        <p:nvPr/>
      </p:nvGrpSpPr>
      <p:grpSpPr>
        <a:xfrm>
          <a:off x="0" y="0"/>
          <a:ext cx="0" cy="0"/>
          <a:chOff x="0" y="0"/>
          <a:chExt cx="0" cy="0"/>
        </a:xfrm>
      </p:grpSpPr>
      <p:pic>
        <p:nvPicPr>
          <p:cNvPr id="6" name="Picture 5" descr="top_banner.png"/>
          <p:cNvPicPr>
            <a:picLocks noChangeAspect="1"/>
          </p:cNvPicPr>
          <p:nvPr userDrawn="1"/>
        </p:nvPicPr>
        <p:blipFill>
          <a:blip r:embed="rId2" cstate="print"/>
          <a:stretch>
            <a:fillRect/>
          </a:stretch>
        </p:blipFill>
        <p:spPr>
          <a:xfrm>
            <a:off x="571" y="0"/>
            <a:ext cx="9142858" cy="1031746"/>
          </a:xfrm>
          <a:prstGeom prst="rect">
            <a:avLst/>
          </a:prstGeom>
        </p:spPr>
      </p:pic>
    </p:spTree>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cstate="print">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1000" y="230187"/>
            <a:ext cx="8382000" cy="664797"/>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381000" y="1412875"/>
            <a:ext cx="8382000" cy="2012859"/>
          </a:xfrm>
          <a:prstGeom prst="rect">
            <a:avLst/>
          </a:prstGeom>
        </p:spPr>
        <p:txBody>
          <a:bodyPr vert="horz"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Footer Placeholder 3"/>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ysClr val="windowText" lastClr="000000"/>
                </a:solidFill>
              </a:defRPr>
            </a:lvl1pPr>
          </a:lstStyle>
          <a:p>
            <a:r>
              <a:rPr lang="en-US" dirty="0" err="1" smtClean="0">
                <a:latin typeface="Calibri" pitchFamily="34" charset="0"/>
              </a:rPr>
              <a:t>SMT@Microsoft</a:t>
            </a:r>
            <a:endParaRPr lang="en-US" dirty="0"/>
          </a:p>
        </p:txBody>
      </p:sp>
    </p:spTree>
  </p:cSld>
  <p:clrMap bg1="dk1" tx1="lt1" bg2="dk2" tx2="lt2" accent1="accent1" accent2="accent2" accent3="accent3" accent4="accent4" accent5="accent5" accent6="accent6" hlink="hlink" folHlink="folHlink"/>
  <p:sldLayoutIdLst>
    <p:sldLayoutId id="2147483681" r:id="rId1"/>
    <p:sldLayoutId id="2147483692" r:id="rId2"/>
    <p:sldLayoutId id="2147483683" r:id="rId3"/>
    <p:sldLayoutId id="2147483684" r:id="rId4"/>
    <p:sldLayoutId id="2147483685" r:id="rId5"/>
    <p:sldLayoutId id="2147483686" r:id="rId6"/>
    <p:sldLayoutId id="2147483687" r:id="rId7"/>
    <p:sldLayoutId id="2147483688" r:id="rId8"/>
    <p:sldLayoutId id="2147483693" r:id="rId9"/>
    <p:sldLayoutId id="2147483689" r:id="rId10"/>
    <p:sldLayoutId id="2147483690" r:id="rId11"/>
    <p:sldLayoutId id="2147483691" r:id="rId12"/>
  </p:sldLayoutIdLst>
  <p:transition>
    <p:fade/>
  </p:transition>
  <p:hf sldNum="0" hdr="0" dt="0"/>
  <p:txStyles>
    <p:titleStyle>
      <a:lvl1pPr algn="l" defTabSz="912777" rtl="0" eaLnBrk="1" fontAlgn="base" latinLnBrk="0" hangingPunct="1">
        <a:lnSpc>
          <a:spcPct val="90000"/>
        </a:lnSpc>
        <a:spcBef>
          <a:spcPct val="0"/>
        </a:spcBef>
        <a:spcAft>
          <a:spcPct val="0"/>
        </a:spcAft>
        <a:buNone/>
        <a:defRPr lang="en-US" sz="4800" b="0" kern="1200" cap="none" spc="-300" dirty="0">
          <a:ln w="3175">
            <a:noFill/>
          </a:ln>
          <a:gradFill flip="none" rotWithShape="1">
            <a:gsLst>
              <a:gs pos="28000">
                <a:schemeClr val="tx1"/>
              </a:gs>
              <a:gs pos="68000">
                <a:schemeClr val="accent1"/>
              </a:gs>
            </a:gsLst>
            <a:lin ang="5400000" scaled="1"/>
            <a:tileRect/>
          </a:gradFill>
          <a:effectLst>
            <a:outerShdw blurRad="50800" dist="38100" dir="2700000" algn="tl" rotWithShape="0">
              <a:prstClr val="black">
                <a:alpha val="40000"/>
              </a:prstClr>
            </a:outerShdw>
          </a:effectLst>
          <a:latin typeface="Calibri" pitchFamily="34" charset="0"/>
          <a:ea typeface="+mn-ea"/>
          <a:cs typeface="Arial" charset="0"/>
        </a:defRPr>
      </a:lvl1pPr>
    </p:titleStyle>
    <p:bodyStyle>
      <a:lvl1pPr marL="384954" indent="-384954" algn="l" defTabSz="914363" rtl="0" eaLnBrk="1" latinLnBrk="0" hangingPunct="1">
        <a:lnSpc>
          <a:spcPct val="90000"/>
        </a:lnSpc>
        <a:spcBef>
          <a:spcPct val="20000"/>
        </a:spcBef>
        <a:buSzPct val="90000"/>
        <a:buFontTx/>
        <a:buBlip>
          <a:blip r:embed="rId15"/>
        </a:buBlip>
        <a:defRPr sz="2800" kern="1200">
          <a:solidFill>
            <a:schemeClr val="bg1"/>
          </a:solidFill>
          <a:latin typeface="Calibri" pitchFamily="34" charset="0"/>
          <a:ea typeface="+mn-ea"/>
          <a:cs typeface="+mn-cs"/>
        </a:defRPr>
      </a:lvl1pPr>
      <a:lvl2pPr marL="739481" indent="-362465" algn="l" defTabSz="914363" rtl="0" eaLnBrk="1" latinLnBrk="0" hangingPunct="1">
        <a:lnSpc>
          <a:spcPct val="90000"/>
        </a:lnSpc>
        <a:spcBef>
          <a:spcPct val="20000"/>
        </a:spcBef>
        <a:buSzPct val="90000"/>
        <a:buFontTx/>
        <a:buBlip>
          <a:blip r:embed="rId15"/>
        </a:buBlip>
        <a:defRPr sz="2400" kern="1200">
          <a:solidFill>
            <a:schemeClr val="bg1"/>
          </a:solidFill>
          <a:latin typeface="Calibri" pitchFamily="34" charset="0"/>
          <a:ea typeface="+mn-ea"/>
          <a:cs typeface="+mn-cs"/>
        </a:defRPr>
      </a:lvl2pPr>
      <a:lvl3pPr marL="1101946" indent="-347914" algn="l" defTabSz="914363" rtl="0" eaLnBrk="1" latinLnBrk="0" hangingPunct="1">
        <a:lnSpc>
          <a:spcPct val="90000"/>
        </a:lnSpc>
        <a:spcBef>
          <a:spcPct val="20000"/>
        </a:spcBef>
        <a:buSzPct val="90000"/>
        <a:buFontTx/>
        <a:buBlip>
          <a:blip r:embed="rId15"/>
        </a:buBlip>
        <a:defRPr sz="2400" kern="1200">
          <a:solidFill>
            <a:schemeClr val="bg1"/>
          </a:solidFill>
          <a:latin typeface="Calibri" pitchFamily="34" charset="0"/>
          <a:ea typeface="+mn-ea"/>
          <a:cs typeface="+mn-cs"/>
        </a:defRPr>
      </a:lvl3pPr>
      <a:lvl4pPr marL="1420756" indent="-318811" algn="l" defTabSz="914363" rtl="0" eaLnBrk="1" latinLnBrk="0" hangingPunct="1">
        <a:lnSpc>
          <a:spcPct val="90000"/>
        </a:lnSpc>
        <a:spcBef>
          <a:spcPct val="20000"/>
        </a:spcBef>
        <a:buSzPct val="90000"/>
        <a:buFontTx/>
        <a:buBlip>
          <a:blip r:embed="rId15"/>
        </a:buBlip>
        <a:defRPr sz="2400" kern="1200">
          <a:solidFill>
            <a:schemeClr val="bg1"/>
          </a:solidFill>
          <a:latin typeface="Calibri" pitchFamily="34" charset="0"/>
          <a:ea typeface="+mn-ea"/>
          <a:cs typeface="+mn-cs"/>
        </a:defRPr>
      </a:lvl4pPr>
      <a:lvl5pPr marL="1760732" indent="-318811" algn="l" defTabSz="914363" rtl="0" eaLnBrk="1" latinLnBrk="0" hangingPunct="1">
        <a:lnSpc>
          <a:spcPct val="90000"/>
        </a:lnSpc>
        <a:spcBef>
          <a:spcPct val="20000"/>
        </a:spcBef>
        <a:buSzPct val="90000"/>
        <a:buFontTx/>
        <a:buBlip>
          <a:blip r:embed="rId15"/>
        </a:buBlip>
        <a:defRPr sz="2400" kern="1200">
          <a:solidFill>
            <a:schemeClr val="bg1"/>
          </a:solidFill>
          <a:latin typeface="Calibri"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jpeg"/><Relationship Id="rId7" Type="http://schemas.openxmlformats.org/officeDocument/2006/relationships/image" Target="../media/image11.png"/><Relationship Id="rId2" Type="http://schemas.openxmlformats.org/officeDocument/2006/relationships/image" Target="../media/image6.jpeg"/><Relationship Id="rId1" Type="http://schemas.openxmlformats.org/officeDocument/2006/relationships/slideLayout" Target="../slideLayouts/slideLayout4.xml"/><Relationship Id="rId6" Type="http://schemas.openxmlformats.org/officeDocument/2006/relationships/image" Target="../media/image10.jpeg"/><Relationship Id="rId11" Type="http://schemas.openxmlformats.org/officeDocument/2006/relationships/image" Target="../media/image15.jpeg"/><Relationship Id="rId5" Type="http://schemas.openxmlformats.org/officeDocument/2006/relationships/image" Target="../media/image9.jpeg"/><Relationship Id="rId10" Type="http://schemas.openxmlformats.org/officeDocument/2006/relationships/image" Target="../media/image14.jpeg"/><Relationship Id="rId4" Type="http://schemas.openxmlformats.org/officeDocument/2006/relationships/image" Target="../media/image8.png"/><Relationship Id="rId9" Type="http://schemas.openxmlformats.org/officeDocument/2006/relationships/image" Target="../media/image13.png"/></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hyperlink" Target="http://yices.csl.sri.com/" TargetMode="External"/><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4.xml"/><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4.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2.png"/><Relationship Id="rId7" Type="http://schemas.openxmlformats.org/officeDocument/2006/relationships/diagramQuickStyle" Target="../diagrams/quickStyle1.xml"/><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hyperlink" Target="http://research.microsoft.com/projects/z3" TargetMode="External"/><Relationship Id="rId9" Type="http://schemas.microsoft.com/office/2007/relationships/diagramDrawing" Target="../diagrams/drawing1.xml"/></Relationships>
</file>

<file path=ppt/slides/_rels/slide30.xml.rels><?xml version="1.0" encoding="UTF-8" standalone="yes"?>
<Relationships xmlns="http://schemas.openxmlformats.org/package/2006/relationships"><Relationship Id="rId8" Type="http://schemas.openxmlformats.org/officeDocument/2006/relationships/customXml" Target="../ink/ink3.xml"/><Relationship Id="rId13" Type="http://schemas.openxmlformats.org/officeDocument/2006/relationships/image" Target="../media/image27.emf"/><Relationship Id="rId3" Type="http://schemas.openxmlformats.org/officeDocument/2006/relationships/image" Target="../media/image22.png"/><Relationship Id="rId7" Type="http://schemas.openxmlformats.org/officeDocument/2006/relationships/image" Target="../media/image24.emf"/><Relationship Id="rId12" Type="http://schemas.openxmlformats.org/officeDocument/2006/relationships/customXml" Target="../ink/ink5.xml"/><Relationship Id="rId2" Type="http://schemas.openxmlformats.org/officeDocument/2006/relationships/image" Target="../media/image21.png"/><Relationship Id="rId1" Type="http://schemas.openxmlformats.org/officeDocument/2006/relationships/slideLayout" Target="../slideLayouts/slideLayout4.xml"/><Relationship Id="rId6" Type="http://schemas.openxmlformats.org/officeDocument/2006/relationships/customXml" Target="../ink/ink2.xml"/><Relationship Id="rId11" Type="http://schemas.openxmlformats.org/officeDocument/2006/relationships/image" Target="../media/image26.emf"/><Relationship Id="rId5" Type="http://schemas.openxmlformats.org/officeDocument/2006/relationships/image" Target="../media/image23.emf"/><Relationship Id="rId10" Type="http://schemas.openxmlformats.org/officeDocument/2006/relationships/customXml" Target="../ink/ink4.xml"/><Relationship Id="rId4" Type="http://schemas.openxmlformats.org/officeDocument/2006/relationships/customXml" Target="../ink/ink1.xml"/><Relationship Id="rId9" Type="http://schemas.openxmlformats.org/officeDocument/2006/relationships/image" Target="../media/image25.emf"/></Relationships>
</file>

<file path=ppt/slides/_rels/slide3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4.xml"/><Relationship Id="rId1" Type="http://schemas.openxmlformats.org/officeDocument/2006/relationships/tags" Target="../tags/tag1.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4.xml"/><Relationship Id="rId1" Type="http://schemas.openxmlformats.org/officeDocument/2006/relationships/tags" Target="../tags/tag2.xml"/><Relationship Id="rId5" Type="http://schemas.openxmlformats.org/officeDocument/2006/relationships/image" Target="../media/image23.wmf"/><Relationship Id="rId4" Type="http://schemas.openxmlformats.org/officeDocument/2006/relationships/image" Target="../media/image22.wmf"/></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4.xml"/><Relationship Id="rId1" Type="http://schemas.openxmlformats.org/officeDocument/2006/relationships/tags" Target="../tags/tag3.xml"/><Relationship Id="rId5" Type="http://schemas.openxmlformats.org/officeDocument/2006/relationships/image" Target="../media/image23.wmf"/><Relationship Id="rId4" Type="http://schemas.openxmlformats.org/officeDocument/2006/relationships/image" Target="../media/image22.wmf"/></Relationships>
</file>

<file path=ppt/slides/_rels/slide3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hyperlink" Target="http://rise4fun.com/Z3/yIh" TargetMode="Externa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hyperlink" Target="http://rise4fun.com/Z3/AmL" TargetMode="Externa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hyperlink" Target="http://rise4fun.com/Z3/3g" TargetMode="Externa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http://rise4fun.com/Z3/mLL" TargetMode="Externa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hyperlink" Target="http://rise4fun.com/Z3/h5M" TargetMode="Externa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4.xml"/><Relationship Id="rId5" Type="http://schemas.openxmlformats.org/officeDocument/2006/relationships/image" Target="../media/image39.jpeg"/><Relationship Id="rId4" Type="http://schemas.openxmlformats.org/officeDocument/2006/relationships/image" Target="../media/image38.png"/></Relationships>
</file>

<file path=ppt/slides/_rels/slide53.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7.xml"/><Relationship Id="rId1" Type="http://schemas.openxmlformats.org/officeDocument/2006/relationships/slideLayout" Target="../slideLayouts/slideLayout4.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4.xml"/><Relationship Id="rId1" Type="http://schemas.openxmlformats.org/officeDocument/2006/relationships/tags" Target="../tags/tag4.xml"/></Relationships>
</file>

<file path=ppt/slides/_rels/slide55.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3.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4.xml"/><Relationship Id="rId1" Type="http://schemas.openxmlformats.org/officeDocument/2006/relationships/tags" Target="../tags/tag5.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781050" y="1873250"/>
            <a:ext cx="8362950" cy="2770188"/>
          </a:xfrm>
        </p:spPr>
        <p:txBody>
          <a:bodyPr/>
          <a:lstStyle/>
          <a:p>
            <a:r>
              <a:rPr lang="en-US" sz="4000" dirty="0">
                <a:solidFill>
                  <a:srgbClr val="0070C0"/>
                </a:solidFill>
                <a:effectLst/>
              </a:rPr>
              <a:t>Theorem Proving Tools for Program </a:t>
            </a:r>
            <a:r>
              <a:rPr lang="en-US" sz="4000" dirty="0" smtClean="0">
                <a:solidFill>
                  <a:srgbClr val="0070C0"/>
                </a:solidFill>
                <a:effectLst/>
              </a:rPr>
              <a:t>Analysis</a:t>
            </a:r>
            <a:br>
              <a:rPr lang="en-US" sz="4000" dirty="0" smtClean="0">
                <a:solidFill>
                  <a:srgbClr val="0070C0"/>
                </a:solidFill>
                <a:effectLst/>
              </a:rPr>
            </a:br>
            <a:r>
              <a:rPr lang="en-US" sz="4000" dirty="0" smtClean="0">
                <a:solidFill>
                  <a:srgbClr val="0070C0"/>
                </a:solidFill>
                <a:effectLst/>
              </a:rPr>
              <a:t/>
            </a:r>
            <a:br>
              <a:rPr lang="en-US" sz="4000" dirty="0" smtClean="0">
                <a:solidFill>
                  <a:srgbClr val="0070C0"/>
                </a:solidFill>
                <a:effectLst/>
              </a:rPr>
            </a:br>
            <a:r>
              <a:rPr lang="en-US" sz="4000" dirty="0" smtClean="0">
                <a:solidFill>
                  <a:srgbClr val="0070C0"/>
                </a:solidFill>
                <a:effectLst/>
              </a:rPr>
              <a:t>SMT Solvers: </a:t>
            </a:r>
            <a:r>
              <a:rPr lang="en-US" sz="4000" dirty="0" err="1" smtClean="0">
                <a:solidFill>
                  <a:srgbClr val="0070C0"/>
                </a:solidFill>
                <a:effectLst/>
              </a:rPr>
              <a:t>Yices</a:t>
            </a:r>
            <a:r>
              <a:rPr lang="en-US" sz="4000" dirty="0" smtClean="0">
                <a:solidFill>
                  <a:srgbClr val="0070C0"/>
                </a:solidFill>
                <a:effectLst/>
              </a:rPr>
              <a:t> &amp; Z3</a:t>
            </a:r>
            <a:br>
              <a:rPr lang="en-US" sz="4000" dirty="0" smtClean="0">
                <a:solidFill>
                  <a:srgbClr val="0070C0"/>
                </a:solidFill>
                <a:effectLst/>
              </a:rPr>
            </a:br>
            <a:r>
              <a:rPr sz="4800" dirty="0" smtClean="0">
                <a:solidFill>
                  <a:srgbClr val="0070C0"/>
                </a:solidFill>
                <a:latin typeface="Calibri" pitchFamily="34" charset="0"/>
              </a:rPr>
              <a:t/>
            </a:r>
            <a:br>
              <a:rPr sz="4800" dirty="0" smtClean="0">
                <a:solidFill>
                  <a:srgbClr val="0070C0"/>
                </a:solidFill>
                <a:latin typeface="Calibri" pitchFamily="34" charset="0"/>
              </a:rPr>
            </a:br>
            <a:r>
              <a:rPr sz="3200" dirty="0" smtClean="0">
                <a:solidFill>
                  <a:srgbClr val="0070C0"/>
                </a:solidFill>
                <a:latin typeface="Calibri" pitchFamily="34" charset="0"/>
              </a:rPr>
              <a:t>Austin, Texas 2011</a:t>
            </a:r>
            <a:endParaRPr lang="en-US" sz="4800" dirty="0">
              <a:solidFill>
                <a:srgbClr val="0070C0"/>
              </a:solidFill>
              <a:latin typeface="Calibri" pitchFamily="34" charset="0"/>
            </a:endParaRPr>
          </a:p>
        </p:txBody>
      </p:sp>
      <p:sp>
        <p:nvSpPr>
          <p:cNvPr id="3" name="Subtitle 2"/>
          <p:cNvSpPr>
            <a:spLocks noGrp="1"/>
          </p:cNvSpPr>
          <p:nvPr>
            <p:ph type="subTitle" idx="4294967295"/>
          </p:nvPr>
        </p:nvSpPr>
        <p:spPr>
          <a:xfrm>
            <a:off x="631065" y="5216504"/>
            <a:ext cx="7691438" cy="1378839"/>
          </a:xfrm>
        </p:spPr>
        <p:txBody>
          <a:bodyPr/>
          <a:lstStyle/>
          <a:p>
            <a:pPr marL="0" indent="0" algn="ctr">
              <a:lnSpc>
                <a:spcPct val="100000"/>
              </a:lnSpc>
              <a:buNone/>
            </a:pPr>
            <a:r>
              <a:rPr lang="en-US" sz="2800" dirty="0" err="1" smtClean="0">
                <a:latin typeface="Calibri" pitchFamily="34" charset="0"/>
              </a:rPr>
              <a:t>Nikolaj</a:t>
            </a:r>
            <a:r>
              <a:rPr lang="en-US" sz="2800" dirty="0" smtClean="0">
                <a:latin typeface="Calibri" pitchFamily="34" charset="0"/>
              </a:rPr>
              <a:t> </a:t>
            </a:r>
            <a:r>
              <a:rPr lang="en-US" sz="2800" dirty="0" err="1">
                <a:latin typeface="Calibri" pitchFamily="34" charset="0"/>
              </a:rPr>
              <a:t>Bjørner</a:t>
            </a:r>
            <a:r>
              <a:rPr lang="en-US" sz="2800" dirty="0">
                <a:latin typeface="Calibri" pitchFamily="34" charset="0"/>
              </a:rPr>
              <a:t> </a:t>
            </a:r>
            <a:r>
              <a:rPr lang="en-US" baseline="30000" dirty="0" smtClean="0"/>
              <a:t>2</a:t>
            </a:r>
            <a:r>
              <a:rPr lang="en-US" sz="2800" dirty="0" smtClean="0">
                <a:latin typeface="Calibri" pitchFamily="34" charset="0"/>
              </a:rPr>
              <a:t>, Bruno Dutertre</a:t>
            </a:r>
            <a:r>
              <a:rPr lang="en-US" sz="2800" baseline="30000" dirty="0" smtClean="0">
                <a:latin typeface="Calibri" pitchFamily="34" charset="0"/>
              </a:rPr>
              <a:t>1</a:t>
            </a:r>
            <a:r>
              <a:rPr lang="en-US" sz="2800" dirty="0" smtClean="0">
                <a:latin typeface="Calibri" pitchFamily="34" charset="0"/>
              </a:rPr>
              <a:t>, </a:t>
            </a:r>
            <a:br>
              <a:rPr lang="en-US" sz="2800" dirty="0" smtClean="0">
                <a:latin typeface="Calibri" pitchFamily="34" charset="0"/>
              </a:rPr>
            </a:br>
            <a:r>
              <a:rPr lang="en-US" sz="2800" dirty="0" smtClean="0">
                <a:latin typeface="Calibri" pitchFamily="34" charset="0"/>
              </a:rPr>
              <a:t>Leonardo de Moura</a:t>
            </a:r>
            <a:r>
              <a:rPr lang="en-US" baseline="30000" dirty="0" smtClean="0"/>
              <a:t>2</a:t>
            </a:r>
            <a:endParaRPr lang="en-US" sz="2800" dirty="0" smtClean="0">
              <a:latin typeface="Calibri" pitchFamily="34" charset="0"/>
            </a:endParaRPr>
          </a:p>
          <a:p>
            <a:pPr marL="0" indent="0" algn="ctr">
              <a:lnSpc>
                <a:spcPct val="100000"/>
              </a:lnSpc>
              <a:buNone/>
            </a:pPr>
            <a:r>
              <a:rPr lang="en-US" sz="2800" dirty="0" smtClean="0">
                <a:latin typeface="Calibri" pitchFamily="34" charset="0"/>
              </a:rPr>
              <a:t>SRI International</a:t>
            </a:r>
            <a:r>
              <a:rPr lang="en-US" baseline="30000" dirty="0"/>
              <a:t>1</a:t>
            </a:r>
            <a:r>
              <a:rPr lang="en-US" sz="2800" dirty="0" smtClean="0">
                <a:latin typeface="Calibri" pitchFamily="34" charset="0"/>
              </a:rPr>
              <a:t>, Microsoft Research</a:t>
            </a:r>
            <a:r>
              <a:rPr lang="en-US" baseline="30000" dirty="0" smtClean="0"/>
              <a:t>2</a:t>
            </a:r>
            <a:endParaRPr lang="en-US" dirty="0"/>
          </a:p>
        </p:txBody>
      </p:sp>
    </p:spTree>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z="4800" smtClean="0">
                <a:latin typeface="Calibri" pitchFamily="34" charset="0"/>
              </a:rPr>
              <a:t>Satisfiability Modulo Theories (SMT)</a:t>
            </a:r>
            <a:endParaRPr sz="4800" spc="-167">
              <a:solidFill>
                <a:schemeClr val="accent1"/>
              </a:solidFill>
              <a:effectLst>
                <a:outerShdw blurRad="50800" dist="38100" dir="2700000" algn="tl" rotWithShape="0">
                  <a:prstClr val="black">
                    <a:alpha val="61000"/>
                  </a:prstClr>
                </a:outerShdw>
              </a:effectLst>
              <a:latin typeface="Calibri" pitchFamily="34" charset="0"/>
            </a:endParaRPr>
          </a:p>
        </p:txBody>
      </p:sp>
      <p:sp>
        <p:nvSpPr>
          <p:cNvPr id="14" name="Rectangle 13"/>
          <p:cNvSpPr/>
          <p:nvPr/>
        </p:nvSpPr>
        <p:spPr bwMode="auto">
          <a:xfrm>
            <a:off x="2875280" y="3434080"/>
            <a:ext cx="2936240" cy="924560"/>
          </a:xfrm>
          <a:prstGeom prst="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rPr>
              <a:t>Arithmetic</a:t>
            </a:r>
          </a:p>
        </p:txBody>
      </p:sp>
      <p:sp>
        <p:nvSpPr>
          <p:cNvPr id="16" name="Rectangle 15"/>
          <p:cNvSpPr/>
          <p:nvPr/>
        </p:nvSpPr>
        <p:spPr bwMode="auto">
          <a:xfrm>
            <a:off x="2888974" y="2265680"/>
            <a:ext cx="827374" cy="457200"/>
          </a:xfrm>
          <a:prstGeom prst="rect">
            <a:avLst/>
          </a:prstGeom>
          <a:noFill/>
          <a:ln>
            <a:solidFill>
              <a:schemeClr val="accent2">
                <a:lumMod val="60000"/>
                <a:lumOff val="40000"/>
              </a:schemeClr>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7" name="Rectangle 16"/>
          <p:cNvSpPr/>
          <p:nvPr/>
        </p:nvSpPr>
        <p:spPr bwMode="auto">
          <a:xfrm>
            <a:off x="3778192" y="2265680"/>
            <a:ext cx="843280" cy="457200"/>
          </a:xfrm>
          <a:prstGeom prst="rect">
            <a:avLst/>
          </a:prstGeom>
          <a:noFill/>
          <a:ln>
            <a:solidFill>
              <a:schemeClr val="accent2">
                <a:lumMod val="60000"/>
                <a:lumOff val="40000"/>
              </a:schemeClr>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8" name="Rectangle 17"/>
          <p:cNvSpPr/>
          <p:nvPr/>
        </p:nvSpPr>
        <p:spPr bwMode="auto">
          <a:xfrm>
            <a:off x="2875280" y="3423920"/>
            <a:ext cx="2936240" cy="924560"/>
          </a:xfrm>
          <a:prstGeom prst="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rPr>
              <a:t>Array</a:t>
            </a:r>
            <a:r>
              <a:rPr kumimoji="0" lang="en-US" sz="2800" b="0" i="0" u="none" strike="noStrike" cap="none" normalizeH="0" dirty="0" smtClean="0">
                <a:solidFill>
                  <a:schemeClr val="tx1"/>
                </a:solidFill>
                <a:effectLst>
                  <a:outerShdw blurRad="38100" dist="38100" dir="2700000" algn="tl">
                    <a:srgbClr val="000000">
                      <a:alpha val="43137"/>
                    </a:srgbClr>
                  </a:outerShdw>
                </a:effectLst>
                <a:latin typeface="Segoe" pitchFamily="34" charset="0"/>
              </a:rPr>
              <a:t> Theory</a:t>
            </a: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4" name="Rectangle 3"/>
          <p:cNvSpPr/>
          <p:nvPr/>
        </p:nvSpPr>
        <p:spPr>
          <a:xfrm>
            <a:off x="-109478" y="2228868"/>
            <a:ext cx="8789836" cy="535531"/>
          </a:xfrm>
          <a:prstGeom prst="rect">
            <a:avLst/>
          </a:prstGeom>
        </p:spPr>
        <p:txBody>
          <a:bodyPr wrap="square">
            <a:spAutoFit/>
          </a:bodyPr>
          <a:lstStyle/>
          <a:p>
            <a:pPr marL="384954" lvl="0" indent="-384954" algn="ctr">
              <a:lnSpc>
                <a:spcPct val="90000"/>
              </a:lnSpc>
              <a:spcBef>
                <a:spcPct val="20000"/>
              </a:spcBef>
              <a:buSzPct val="90000"/>
              <a:defRPr/>
            </a:pPr>
            <a:r>
              <a:rPr lang="en-US" sz="3200" dirty="0">
                <a:solidFill>
                  <a:schemeClr val="bg1"/>
                </a:solidFill>
                <a:latin typeface="Calibri" pitchFamily="34" charset="0"/>
                <a:cs typeface="Calibri" pitchFamily="34" charset="0"/>
                <a:sym typeface="Symbol"/>
              </a:rPr>
              <a:t>b + 2 = c  and  f(read(write(a,b,3), c-2)) ≠ f(c-b+1)</a:t>
            </a:r>
          </a:p>
        </p:txBody>
      </p:sp>
    </p:spTree>
    <p:extLst>
      <p:ext uri="{BB962C8B-B14F-4D97-AF65-F5344CB8AC3E}">
        <p14:creationId xmlns:p14="http://schemas.microsoft.com/office/powerpoint/2010/main" val="1771980006"/>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z="4800" smtClean="0">
                <a:latin typeface="Calibri" pitchFamily="34" charset="0"/>
              </a:rPr>
              <a:t>Satisfiability Modulo Theories (SMT)</a:t>
            </a:r>
            <a:endParaRPr sz="4800" spc="-167">
              <a:solidFill>
                <a:schemeClr val="accent1"/>
              </a:solidFill>
              <a:effectLst>
                <a:outerShdw blurRad="50800" dist="38100" dir="2700000" algn="tl" rotWithShape="0">
                  <a:prstClr val="black">
                    <a:alpha val="61000"/>
                  </a:prstClr>
                </a:outerShdw>
              </a:effectLst>
              <a:latin typeface="Calibri" pitchFamily="34" charset="0"/>
            </a:endParaRPr>
          </a:p>
        </p:txBody>
      </p:sp>
      <p:sp>
        <p:nvSpPr>
          <p:cNvPr id="14" name="Rectangle 13"/>
          <p:cNvSpPr/>
          <p:nvPr/>
        </p:nvSpPr>
        <p:spPr bwMode="auto">
          <a:xfrm>
            <a:off x="2875280" y="3434080"/>
            <a:ext cx="2936240" cy="924560"/>
          </a:xfrm>
          <a:prstGeom prst="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rPr>
              <a:t>Arithmetic</a:t>
            </a:r>
          </a:p>
        </p:txBody>
      </p:sp>
      <p:sp>
        <p:nvSpPr>
          <p:cNvPr id="18" name="Rectangle 17"/>
          <p:cNvSpPr/>
          <p:nvPr/>
        </p:nvSpPr>
        <p:spPr bwMode="auto">
          <a:xfrm>
            <a:off x="2875280" y="3423920"/>
            <a:ext cx="2936240" cy="924560"/>
          </a:xfrm>
          <a:prstGeom prst="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rPr>
              <a:t>Array</a:t>
            </a:r>
            <a:r>
              <a:rPr kumimoji="0" lang="en-US" sz="2800" b="0" i="0" u="none" strike="noStrike" cap="none" normalizeH="0" dirty="0" smtClean="0">
                <a:solidFill>
                  <a:schemeClr val="tx1"/>
                </a:solidFill>
                <a:effectLst>
                  <a:outerShdw blurRad="38100" dist="38100" dir="2700000" algn="tl">
                    <a:srgbClr val="000000">
                      <a:alpha val="43137"/>
                    </a:srgbClr>
                  </a:outerShdw>
                </a:effectLst>
                <a:latin typeface="Segoe" pitchFamily="34" charset="0"/>
              </a:rPr>
              <a:t> Theory</a:t>
            </a: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20" name="Rectangle 19"/>
          <p:cNvSpPr/>
          <p:nvPr/>
        </p:nvSpPr>
        <p:spPr bwMode="auto">
          <a:xfrm>
            <a:off x="6850835" y="2275840"/>
            <a:ext cx="335280" cy="457200"/>
          </a:xfrm>
          <a:prstGeom prst="rect">
            <a:avLst/>
          </a:prstGeom>
          <a:noFill/>
          <a:ln>
            <a:solidFill>
              <a:schemeClr val="accent2">
                <a:lumMod val="60000"/>
                <a:lumOff val="40000"/>
              </a:schemeClr>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21" name="Rectangle 20"/>
          <p:cNvSpPr/>
          <p:nvPr/>
        </p:nvSpPr>
        <p:spPr bwMode="auto">
          <a:xfrm>
            <a:off x="2619508" y="2265680"/>
            <a:ext cx="335280" cy="457200"/>
          </a:xfrm>
          <a:prstGeom prst="rect">
            <a:avLst/>
          </a:prstGeom>
          <a:noFill/>
          <a:ln>
            <a:solidFill>
              <a:schemeClr val="accent2">
                <a:lumMod val="60000"/>
                <a:lumOff val="40000"/>
              </a:schemeClr>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23" name="Rectangle 22"/>
          <p:cNvSpPr/>
          <p:nvPr/>
        </p:nvSpPr>
        <p:spPr bwMode="auto">
          <a:xfrm>
            <a:off x="2885440" y="3413760"/>
            <a:ext cx="2936240" cy="924560"/>
          </a:xfrm>
          <a:prstGeom prst="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lang="en-US" sz="2800" dirty="0" err="1" smtClean="0">
                <a:solidFill>
                  <a:schemeClr val="tx1"/>
                </a:solidFill>
                <a:effectLst>
                  <a:outerShdw blurRad="38100" dist="38100" dir="2700000" algn="tl">
                    <a:srgbClr val="000000">
                      <a:alpha val="43137"/>
                    </a:srgbClr>
                  </a:outerShdw>
                </a:effectLst>
                <a:latin typeface="Segoe" pitchFamily="34" charset="0"/>
              </a:rPr>
              <a:t>Uninterpreted</a:t>
            </a:r>
            <a:r>
              <a:rPr lang="en-US" sz="2800" dirty="0" smtClean="0">
                <a:solidFill>
                  <a:schemeClr val="tx1"/>
                </a:solidFill>
                <a:effectLst>
                  <a:outerShdw blurRad="38100" dist="38100" dir="2700000" algn="tl">
                    <a:srgbClr val="000000">
                      <a:alpha val="43137"/>
                    </a:srgbClr>
                  </a:outerShdw>
                </a:effectLst>
                <a:latin typeface="Segoe" pitchFamily="34" charset="0"/>
              </a:rPr>
              <a:t> Functions</a:t>
            </a: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1" name="Rectangle 10"/>
          <p:cNvSpPr/>
          <p:nvPr/>
        </p:nvSpPr>
        <p:spPr>
          <a:xfrm>
            <a:off x="-109478" y="2228868"/>
            <a:ext cx="8789836" cy="535531"/>
          </a:xfrm>
          <a:prstGeom prst="rect">
            <a:avLst/>
          </a:prstGeom>
        </p:spPr>
        <p:txBody>
          <a:bodyPr wrap="square">
            <a:spAutoFit/>
          </a:bodyPr>
          <a:lstStyle/>
          <a:p>
            <a:pPr marL="384954" lvl="0" indent="-384954" algn="ctr">
              <a:lnSpc>
                <a:spcPct val="90000"/>
              </a:lnSpc>
              <a:spcBef>
                <a:spcPct val="20000"/>
              </a:spcBef>
              <a:buSzPct val="90000"/>
              <a:defRPr/>
            </a:pPr>
            <a:r>
              <a:rPr lang="en-US" sz="3200" dirty="0">
                <a:solidFill>
                  <a:schemeClr val="bg1"/>
                </a:solidFill>
                <a:latin typeface="Calibri" pitchFamily="34" charset="0"/>
                <a:cs typeface="Calibri" pitchFamily="34" charset="0"/>
                <a:sym typeface="Symbol"/>
              </a:rPr>
              <a:t>b + 2 = c  and  f(read(write(a,b,3), c-2)) ≠ f(c-b+1)</a:t>
            </a:r>
          </a:p>
        </p:txBody>
      </p:sp>
    </p:spTree>
    <p:extLst>
      <p:ext uri="{BB962C8B-B14F-4D97-AF65-F5344CB8AC3E}">
        <p14:creationId xmlns:p14="http://schemas.microsoft.com/office/powerpoint/2010/main" val="3745880689"/>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z="4800" smtClean="0">
                <a:latin typeface="Calibri" pitchFamily="34" charset="0"/>
              </a:rPr>
              <a:t>Satisfiability Modulo Theories (SMT)</a:t>
            </a:r>
            <a:endParaRPr sz="4800" spc="-167">
              <a:solidFill>
                <a:schemeClr val="accent1"/>
              </a:solidFill>
              <a:effectLst>
                <a:outerShdw blurRad="50800" dist="38100" dir="2700000" algn="tl" rotWithShape="0">
                  <a:prstClr val="black">
                    <a:alpha val="61000"/>
                  </a:prstClr>
                </a:outerShdw>
              </a:effectLst>
              <a:latin typeface="Calibri" pitchFamily="34" charset="0"/>
            </a:endParaRPr>
          </a:p>
        </p:txBody>
      </p:sp>
      <p:sp>
        <p:nvSpPr>
          <p:cNvPr id="10" name="Text Placeholder 2"/>
          <p:cNvSpPr txBox="1">
            <a:spLocks/>
          </p:cNvSpPr>
          <p:nvPr/>
        </p:nvSpPr>
        <p:spPr>
          <a:xfrm>
            <a:off x="278296" y="2270202"/>
            <a:ext cx="8547652" cy="1335750"/>
          </a:xfrm>
          <a:prstGeom prst="rect">
            <a:avLst/>
          </a:prstGeom>
        </p:spPr>
        <p:txBody>
          <a:bodyPr vert="horz" wrap="square" lIns="0" tIns="0" rIns="0" bIns="0" rtlCol="0">
            <a:spAutoFit/>
          </a:bodyPr>
          <a:lstStyle/>
          <a:p>
            <a:pPr marL="384954" marR="0" lvl="0" indent="-384954" algn="ctr" defTabSz="914363" rtl="0" eaLnBrk="1" fontAlgn="auto" latinLnBrk="0" hangingPunct="1">
              <a:lnSpc>
                <a:spcPct val="90000"/>
              </a:lnSpc>
              <a:spcBef>
                <a:spcPct val="20000"/>
              </a:spcBef>
              <a:spcAft>
                <a:spcPts val="0"/>
              </a:spcAft>
              <a:buClrTx/>
              <a:buSzPct val="90000"/>
              <a:tabLst/>
              <a:defRPr/>
            </a:pPr>
            <a:r>
              <a:rPr lang="en-US" sz="2800" dirty="0" smtClean="0">
                <a:solidFill>
                  <a:srgbClr val="FF0000"/>
                </a:solidFill>
                <a:latin typeface="Calibri" pitchFamily="34" charset="0"/>
                <a:cs typeface="Calibri" pitchFamily="34" charset="0"/>
                <a:sym typeface="Symbol"/>
              </a:rPr>
              <a:t>b + 2 </a:t>
            </a:r>
            <a:r>
              <a:rPr lang="en-US" sz="2800" dirty="0" smtClean="0">
                <a:solidFill>
                  <a:schemeClr val="bg1"/>
                </a:solidFill>
                <a:latin typeface="Calibri" pitchFamily="34" charset="0"/>
                <a:cs typeface="Calibri" pitchFamily="34" charset="0"/>
                <a:sym typeface="Symbol"/>
              </a:rPr>
              <a:t>= </a:t>
            </a:r>
            <a:r>
              <a:rPr lang="en-US" sz="2800" dirty="0" smtClean="0">
                <a:solidFill>
                  <a:srgbClr val="FF0000"/>
                </a:solidFill>
                <a:latin typeface="Calibri" pitchFamily="34" charset="0"/>
                <a:cs typeface="Calibri" pitchFamily="34" charset="0"/>
                <a:sym typeface="Symbol"/>
              </a:rPr>
              <a:t>c</a:t>
            </a:r>
            <a:r>
              <a:rPr lang="en-US" sz="2800" dirty="0" smtClean="0">
                <a:solidFill>
                  <a:schemeClr val="bg1"/>
                </a:solidFill>
                <a:latin typeface="Calibri" pitchFamily="34" charset="0"/>
                <a:cs typeface="Calibri" pitchFamily="34" charset="0"/>
                <a:sym typeface="Symbol"/>
              </a:rPr>
              <a:t>  and  f(read(write(a,b,3), </a:t>
            </a:r>
            <a:r>
              <a:rPr lang="en-US" sz="2800" dirty="0" smtClean="0">
                <a:solidFill>
                  <a:srgbClr val="FF0000"/>
                </a:solidFill>
                <a:latin typeface="Calibri" pitchFamily="34" charset="0"/>
                <a:cs typeface="Calibri" pitchFamily="34" charset="0"/>
                <a:sym typeface="Symbol"/>
              </a:rPr>
              <a:t>c</a:t>
            </a:r>
            <a:r>
              <a:rPr lang="en-US" sz="2800" dirty="0" smtClean="0">
                <a:solidFill>
                  <a:schemeClr val="bg1"/>
                </a:solidFill>
                <a:latin typeface="Calibri" pitchFamily="34" charset="0"/>
                <a:cs typeface="Calibri" pitchFamily="34" charset="0"/>
                <a:sym typeface="Symbol"/>
              </a:rPr>
              <a:t>-2)) ≠ f(</a:t>
            </a:r>
            <a:r>
              <a:rPr lang="en-US" sz="2800" dirty="0" smtClean="0">
                <a:solidFill>
                  <a:srgbClr val="FF0000"/>
                </a:solidFill>
                <a:latin typeface="Calibri" pitchFamily="34" charset="0"/>
                <a:cs typeface="Calibri" pitchFamily="34" charset="0"/>
                <a:sym typeface="Symbol"/>
              </a:rPr>
              <a:t>c</a:t>
            </a:r>
            <a:r>
              <a:rPr lang="en-US" sz="2800" dirty="0" smtClean="0">
                <a:solidFill>
                  <a:schemeClr val="bg1"/>
                </a:solidFill>
                <a:latin typeface="Calibri" pitchFamily="34" charset="0"/>
                <a:cs typeface="Calibri" pitchFamily="34" charset="0"/>
                <a:sym typeface="Symbol"/>
              </a:rPr>
              <a:t>-b+1)</a:t>
            </a:r>
          </a:p>
          <a:p>
            <a:pPr marL="384954" marR="0" lvl="0" indent="-384954" algn="ctr" defTabSz="914363" rtl="0" eaLnBrk="1" fontAlgn="auto" latinLnBrk="0" hangingPunct="1">
              <a:lnSpc>
                <a:spcPct val="90000"/>
              </a:lnSpc>
              <a:spcBef>
                <a:spcPct val="20000"/>
              </a:spcBef>
              <a:spcAft>
                <a:spcPts val="0"/>
              </a:spcAft>
              <a:buClrTx/>
              <a:buSzPct val="90000"/>
              <a:tabLst/>
              <a:defRPr/>
            </a:pPr>
            <a:endParaRPr lang="en-US" sz="2800" dirty="0" smtClean="0">
              <a:solidFill>
                <a:schemeClr val="bg1"/>
              </a:solidFill>
              <a:latin typeface="Calibri" pitchFamily="34" charset="0"/>
              <a:cs typeface="Calibri" pitchFamily="34" charset="0"/>
              <a:sym typeface="Symbol"/>
            </a:endParaRPr>
          </a:p>
          <a:p>
            <a:pPr marL="384954" marR="0" lvl="0" indent="-384954" algn="ctr" defTabSz="914363" rtl="0" eaLnBrk="1" fontAlgn="auto" latinLnBrk="0" hangingPunct="1">
              <a:lnSpc>
                <a:spcPct val="90000"/>
              </a:lnSpc>
              <a:spcBef>
                <a:spcPct val="20000"/>
              </a:spcBef>
              <a:spcAft>
                <a:spcPts val="0"/>
              </a:spcAft>
              <a:buClrTx/>
              <a:buSzPct val="90000"/>
              <a:tabLst/>
              <a:defRPr/>
            </a:pPr>
            <a:r>
              <a:rPr lang="en-US" sz="2800" dirty="0" smtClean="0">
                <a:solidFill>
                  <a:schemeClr val="bg1"/>
                </a:solidFill>
                <a:latin typeface="Calibri" pitchFamily="34" charset="0"/>
                <a:cs typeface="Calibri" pitchFamily="34" charset="0"/>
                <a:sym typeface="Symbol"/>
              </a:rPr>
              <a:t>Substituting c by b+2</a:t>
            </a:r>
          </a:p>
        </p:txBody>
      </p:sp>
    </p:spTree>
    <p:extLst>
      <p:ext uri="{BB962C8B-B14F-4D97-AF65-F5344CB8AC3E}">
        <p14:creationId xmlns:p14="http://schemas.microsoft.com/office/powerpoint/2010/main" val="4051883119"/>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z="4800" smtClean="0">
                <a:latin typeface="Calibri" pitchFamily="34" charset="0"/>
              </a:rPr>
              <a:t>Satisfiability Modulo Theories (SMT)</a:t>
            </a:r>
            <a:endParaRPr sz="4800" spc="-167">
              <a:solidFill>
                <a:schemeClr val="accent1"/>
              </a:solidFill>
              <a:effectLst>
                <a:outerShdw blurRad="50800" dist="38100" dir="2700000" algn="tl" rotWithShape="0">
                  <a:prstClr val="black">
                    <a:alpha val="61000"/>
                  </a:prstClr>
                </a:outerShdw>
              </a:effectLst>
              <a:latin typeface="Calibri" pitchFamily="34" charset="0"/>
            </a:endParaRPr>
          </a:p>
        </p:txBody>
      </p:sp>
      <p:sp>
        <p:nvSpPr>
          <p:cNvPr id="10" name="Text Placeholder 2"/>
          <p:cNvSpPr txBox="1">
            <a:spLocks/>
          </p:cNvSpPr>
          <p:nvPr/>
        </p:nvSpPr>
        <p:spPr>
          <a:xfrm>
            <a:off x="134470" y="2270202"/>
            <a:ext cx="8866095" cy="1335750"/>
          </a:xfrm>
          <a:prstGeom prst="rect">
            <a:avLst/>
          </a:prstGeom>
        </p:spPr>
        <p:txBody>
          <a:bodyPr vert="horz" wrap="square" lIns="0" tIns="0" rIns="0" bIns="0" rtlCol="0">
            <a:spAutoFit/>
          </a:bodyPr>
          <a:lstStyle/>
          <a:p>
            <a:pPr marL="384954" marR="0" lvl="0" indent="-384954" algn="ctr" defTabSz="914363" rtl="0" eaLnBrk="1" fontAlgn="auto" latinLnBrk="0" hangingPunct="1">
              <a:lnSpc>
                <a:spcPct val="90000"/>
              </a:lnSpc>
              <a:spcBef>
                <a:spcPct val="20000"/>
              </a:spcBef>
              <a:spcAft>
                <a:spcPts val="0"/>
              </a:spcAft>
              <a:buClrTx/>
              <a:buSzPct val="90000"/>
              <a:tabLst/>
              <a:defRPr/>
            </a:pPr>
            <a:r>
              <a:rPr lang="en-US" sz="2800" dirty="0" smtClean="0">
                <a:solidFill>
                  <a:schemeClr val="bg1"/>
                </a:solidFill>
                <a:latin typeface="Calibri" pitchFamily="34" charset="0"/>
                <a:cs typeface="Calibri" pitchFamily="34" charset="0"/>
                <a:sym typeface="Symbol"/>
              </a:rPr>
              <a:t>b + 2 = c and f(read(write(a,b,3), </a:t>
            </a:r>
            <a:r>
              <a:rPr lang="en-US" sz="2800" dirty="0" smtClean="0">
                <a:solidFill>
                  <a:srgbClr val="FF0000"/>
                </a:solidFill>
                <a:latin typeface="Calibri" pitchFamily="34" charset="0"/>
                <a:cs typeface="Calibri" pitchFamily="34" charset="0"/>
                <a:sym typeface="Symbol"/>
              </a:rPr>
              <a:t>b+2-2</a:t>
            </a:r>
            <a:r>
              <a:rPr lang="en-US" sz="2800" dirty="0" smtClean="0">
                <a:solidFill>
                  <a:schemeClr val="bg1"/>
                </a:solidFill>
                <a:latin typeface="Calibri" pitchFamily="34" charset="0"/>
                <a:cs typeface="Calibri" pitchFamily="34" charset="0"/>
                <a:sym typeface="Symbol"/>
              </a:rPr>
              <a:t>)) ≠ f(</a:t>
            </a:r>
            <a:r>
              <a:rPr lang="en-US" sz="2800" dirty="0" smtClean="0">
                <a:solidFill>
                  <a:srgbClr val="FF0000"/>
                </a:solidFill>
                <a:latin typeface="Calibri" pitchFamily="34" charset="0"/>
                <a:cs typeface="Calibri" pitchFamily="34" charset="0"/>
                <a:sym typeface="Symbol"/>
              </a:rPr>
              <a:t>b+2-b+1</a:t>
            </a:r>
            <a:r>
              <a:rPr lang="en-US" sz="2800" dirty="0" smtClean="0">
                <a:solidFill>
                  <a:schemeClr val="bg1"/>
                </a:solidFill>
                <a:latin typeface="Calibri" pitchFamily="34" charset="0"/>
                <a:cs typeface="Calibri" pitchFamily="34" charset="0"/>
                <a:sym typeface="Symbol"/>
              </a:rPr>
              <a:t>)</a:t>
            </a:r>
          </a:p>
          <a:p>
            <a:pPr marL="384954" marR="0" lvl="0" indent="-384954" algn="l" defTabSz="914363" rtl="0" eaLnBrk="1" fontAlgn="auto" latinLnBrk="0" hangingPunct="1">
              <a:lnSpc>
                <a:spcPct val="90000"/>
              </a:lnSpc>
              <a:spcBef>
                <a:spcPct val="20000"/>
              </a:spcBef>
              <a:spcAft>
                <a:spcPts val="0"/>
              </a:spcAft>
              <a:buClrTx/>
              <a:buSzPct val="90000"/>
              <a:tabLst/>
              <a:defRPr/>
            </a:pPr>
            <a:endParaRPr lang="en-US" sz="2800" dirty="0" smtClean="0">
              <a:solidFill>
                <a:schemeClr val="bg1"/>
              </a:solidFill>
              <a:latin typeface="Calibri" pitchFamily="34" charset="0"/>
              <a:cs typeface="Calibri" pitchFamily="34" charset="0"/>
              <a:sym typeface="Symbol"/>
            </a:endParaRPr>
          </a:p>
          <a:p>
            <a:pPr marL="384954" marR="0" lvl="0" indent="-384954" algn="ctr" defTabSz="914363" rtl="0" eaLnBrk="1" fontAlgn="auto" latinLnBrk="0" hangingPunct="1">
              <a:lnSpc>
                <a:spcPct val="90000"/>
              </a:lnSpc>
              <a:spcBef>
                <a:spcPct val="20000"/>
              </a:spcBef>
              <a:spcAft>
                <a:spcPts val="0"/>
              </a:spcAft>
              <a:buClrTx/>
              <a:buSzPct val="90000"/>
              <a:tabLst/>
              <a:defRPr/>
            </a:pPr>
            <a:r>
              <a:rPr lang="en-US" sz="2800" dirty="0" smtClean="0">
                <a:solidFill>
                  <a:schemeClr val="bg1"/>
                </a:solidFill>
                <a:latin typeface="Calibri" pitchFamily="34" charset="0"/>
                <a:cs typeface="Calibri" pitchFamily="34" charset="0"/>
                <a:sym typeface="Symbol"/>
              </a:rPr>
              <a:t>Simplifying</a:t>
            </a:r>
          </a:p>
        </p:txBody>
      </p:sp>
    </p:spTree>
    <p:extLst>
      <p:ext uri="{BB962C8B-B14F-4D97-AF65-F5344CB8AC3E}">
        <p14:creationId xmlns:p14="http://schemas.microsoft.com/office/powerpoint/2010/main" val="2055472098"/>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z="4800" smtClean="0">
                <a:latin typeface="Calibri" pitchFamily="34" charset="0"/>
              </a:rPr>
              <a:t>Satisfiability Modulo Theories (SMT)</a:t>
            </a:r>
            <a:endParaRPr sz="4800" spc="-167">
              <a:solidFill>
                <a:schemeClr val="accent1"/>
              </a:solidFill>
              <a:effectLst>
                <a:outerShdw blurRad="50800" dist="38100" dir="2700000" algn="tl" rotWithShape="0">
                  <a:prstClr val="black">
                    <a:alpha val="61000"/>
                  </a:prstClr>
                </a:outerShdw>
              </a:effectLst>
              <a:latin typeface="Calibri" pitchFamily="34" charset="0"/>
            </a:endParaRPr>
          </a:p>
        </p:txBody>
      </p:sp>
      <p:sp>
        <p:nvSpPr>
          <p:cNvPr id="10" name="Text Placeholder 2"/>
          <p:cNvSpPr txBox="1">
            <a:spLocks/>
          </p:cNvSpPr>
          <p:nvPr/>
        </p:nvSpPr>
        <p:spPr>
          <a:xfrm>
            <a:off x="134470" y="2270202"/>
            <a:ext cx="8866095" cy="861774"/>
          </a:xfrm>
          <a:prstGeom prst="rect">
            <a:avLst/>
          </a:prstGeom>
        </p:spPr>
        <p:txBody>
          <a:bodyPr vert="horz" wrap="square" lIns="0" tIns="0" rIns="0" bIns="0" rtlCol="0">
            <a:spAutoFit/>
          </a:bodyPr>
          <a:lstStyle/>
          <a:p>
            <a:pPr marL="384954" marR="0" lvl="0" indent="-384954" algn="ctr" defTabSz="914363" rtl="0" eaLnBrk="1" fontAlgn="auto" latinLnBrk="0" hangingPunct="1">
              <a:lnSpc>
                <a:spcPct val="90000"/>
              </a:lnSpc>
              <a:spcBef>
                <a:spcPct val="20000"/>
              </a:spcBef>
              <a:spcAft>
                <a:spcPts val="0"/>
              </a:spcAft>
              <a:buClrTx/>
              <a:buSzPct val="90000"/>
              <a:tabLst/>
              <a:defRPr/>
            </a:pPr>
            <a:r>
              <a:rPr lang="en-US" sz="2800" dirty="0" smtClean="0">
                <a:solidFill>
                  <a:schemeClr val="bg1"/>
                </a:solidFill>
                <a:latin typeface="Calibri" pitchFamily="34" charset="0"/>
                <a:cs typeface="Calibri" pitchFamily="34" charset="0"/>
                <a:sym typeface="Symbol"/>
              </a:rPr>
              <a:t>b + 2 = c and f(read(write(a,b,3), </a:t>
            </a:r>
            <a:r>
              <a:rPr lang="en-US" sz="2800" dirty="0" smtClean="0">
                <a:solidFill>
                  <a:srgbClr val="FF0000"/>
                </a:solidFill>
                <a:latin typeface="Calibri" pitchFamily="34" charset="0"/>
                <a:cs typeface="Calibri" pitchFamily="34" charset="0"/>
                <a:sym typeface="Symbol"/>
              </a:rPr>
              <a:t>b</a:t>
            </a:r>
            <a:r>
              <a:rPr lang="en-US" sz="2800" dirty="0" smtClean="0">
                <a:solidFill>
                  <a:schemeClr val="bg1"/>
                </a:solidFill>
                <a:latin typeface="Calibri" pitchFamily="34" charset="0"/>
                <a:cs typeface="Calibri" pitchFamily="34" charset="0"/>
                <a:sym typeface="Symbol"/>
              </a:rPr>
              <a:t>)) ≠ f(</a:t>
            </a:r>
            <a:r>
              <a:rPr lang="en-US" sz="2800" dirty="0" smtClean="0">
                <a:solidFill>
                  <a:srgbClr val="FF0000"/>
                </a:solidFill>
                <a:latin typeface="Calibri" pitchFamily="34" charset="0"/>
                <a:cs typeface="Calibri" pitchFamily="34" charset="0"/>
                <a:sym typeface="Symbol"/>
              </a:rPr>
              <a:t>3</a:t>
            </a:r>
            <a:r>
              <a:rPr lang="en-US" sz="2800" dirty="0" smtClean="0">
                <a:solidFill>
                  <a:schemeClr val="bg1"/>
                </a:solidFill>
                <a:latin typeface="Calibri" pitchFamily="34" charset="0"/>
                <a:cs typeface="Calibri" pitchFamily="34" charset="0"/>
                <a:sym typeface="Symbol"/>
              </a:rPr>
              <a:t>)</a:t>
            </a:r>
          </a:p>
          <a:p>
            <a:pPr marL="384954" marR="0" lvl="0" indent="-384954" algn="l" defTabSz="914363" rtl="0" eaLnBrk="1" fontAlgn="auto" latinLnBrk="0" hangingPunct="1">
              <a:lnSpc>
                <a:spcPct val="90000"/>
              </a:lnSpc>
              <a:spcBef>
                <a:spcPct val="20000"/>
              </a:spcBef>
              <a:spcAft>
                <a:spcPts val="0"/>
              </a:spcAft>
              <a:buClrTx/>
              <a:buSzPct val="90000"/>
              <a:tabLst/>
              <a:defRPr/>
            </a:pPr>
            <a:endParaRPr lang="en-US" sz="2800" dirty="0" smtClean="0">
              <a:solidFill>
                <a:schemeClr val="bg1"/>
              </a:solidFill>
              <a:latin typeface="Calibri" pitchFamily="34" charset="0"/>
              <a:cs typeface="Calibri" pitchFamily="34" charset="0"/>
              <a:sym typeface="Symbol"/>
            </a:endParaRPr>
          </a:p>
        </p:txBody>
      </p:sp>
    </p:spTree>
    <p:extLst>
      <p:ext uri="{BB962C8B-B14F-4D97-AF65-F5344CB8AC3E}">
        <p14:creationId xmlns:p14="http://schemas.microsoft.com/office/powerpoint/2010/main" val="3312642813"/>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z="4800" smtClean="0">
                <a:latin typeface="Calibri" pitchFamily="34" charset="0"/>
              </a:rPr>
              <a:t>Satisfiability Modulo Theories (SMT)</a:t>
            </a:r>
            <a:endParaRPr sz="4800" spc="-167">
              <a:solidFill>
                <a:schemeClr val="accent1"/>
              </a:solidFill>
              <a:effectLst>
                <a:outerShdw blurRad="50800" dist="38100" dir="2700000" algn="tl" rotWithShape="0">
                  <a:prstClr val="black">
                    <a:alpha val="61000"/>
                  </a:prstClr>
                </a:outerShdw>
              </a:effectLst>
              <a:latin typeface="Calibri" pitchFamily="34" charset="0"/>
            </a:endParaRPr>
          </a:p>
        </p:txBody>
      </p:sp>
      <p:sp>
        <p:nvSpPr>
          <p:cNvPr id="10" name="Text Placeholder 2"/>
          <p:cNvSpPr txBox="1">
            <a:spLocks/>
          </p:cNvSpPr>
          <p:nvPr/>
        </p:nvSpPr>
        <p:spPr>
          <a:xfrm>
            <a:off x="134470" y="2270202"/>
            <a:ext cx="8866095" cy="2283702"/>
          </a:xfrm>
          <a:prstGeom prst="rect">
            <a:avLst/>
          </a:prstGeom>
        </p:spPr>
        <p:txBody>
          <a:bodyPr vert="horz" wrap="square" lIns="0" tIns="0" rIns="0" bIns="0" rtlCol="0">
            <a:spAutoFit/>
          </a:bodyPr>
          <a:lstStyle/>
          <a:p>
            <a:pPr marL="384954" marR="0" lvl="0" indent="-384954" algn="ctr" defTabSz="914363" rtl="0" eaLnBrk="1" fontAlgn="auto" latinLnBrk="0" hangingPunct="1">
              <a:lnSpc>
                <a:spcPct val="90000"/>
              </a:lnSpc>
              <a:spcBef>
                <a:spcPct val="20000"/>
              </a:spcBef>
              <a:spcAft>
                <a:spcPts val="0"/>
              </a:spcAft>
              <a:buClrTx/>
              <a:buSzPct val="90000"/>
              <a:tabLst/>
              <a:defRPr/>
            </a:pPr>
            <a:r>
              <a:rPr lang="en-US" sz="2800" dirty="0" smtClean="0">
                <a:solidFill>
                  <a:schemeClr val="bg1"/>
                </a:solidFill>
                <a:latin typeface="Calibri" pitchFamily="34" charset="0"/>
                <a:cs typeface="Calibri" pitchFamily="34" charset="0"/>
                <a:sym typeface="Symbol"/>
              </a:rPr>
              <a:t>b + 2 = c and f(</a:t>
            </a:r>
            <a:r>
              <a:rPr lang="en-US" sz="2800" dirty="0" smtClean="0">
                <a:solidFill>
                  <a:srgbClr val="FF0000"/>
                </a:solidFill>
                <a:latin typeface="Calibri" pitchFamily="34" charset="0"/>
                <a:cs typeface="Calibri" pitchFamily="34" charset="0"/>
                <a:sym typeface="Symbol"/>
              </a:rPr>
              <a:t>read(write(a,b,3), b)</a:t>
            </a:r>
            <a:r>
              <a:rPr lang="en-US" sz="2800" dirty="0" smtClean="0">
                <a:solidFill>
                  <a:schemeClr val="bg1"/>
                </a:solidFill>
                <a:latin typeface="Calibri" pitchFamily="34" charset="0"/>
                <a:cs typeface="Calibri" pitchFamily="34" charset="0"/>
                <a:sym typeface="Symbol"/>
              </a:rPr>
              <a:t>) ≠ f(3)</a:t>
            </a:r>
          </a:p>
          <a:p>
            <a:pPr marL="384954" marR="0" lvl="0" indent="-384954" algn="ctr" defTabSz="914363" rtl="0" eaLnBrk="1" fontAlgn="auto" latinLnBrk="0" hangingPunct="1">
              <a:lnSpc>
                <a:spcPct val="90000"/>
              </a:lnSpc>
              <a:spcBef>
                <a:spcPct val="20000"/>
              </a:spcBef>
              <a:spcAft>
                <a:spcPts val="0"/>
              </a:spcAft>
              <a:buClrTx/>
              <a:buSzPct val="90000"/>
              <a:tabLst/>
              <a:defRPr/>
            </a:pPr>
            <a:endParaRPr lang="en-US" sz="2800" dirty="0" smtClean="0">
              <a:solidFill>
                <a:schemeClr val="bg1"/>
              </a:solidFill>
              <a:latin typeface="Calibri" pitchFamily="34" charset="0"/>
              <a:cs typeface="Calibri" pitchFamily="34" charset="0"/>
              <a:sym typeface="Symbol"/>
            </a:endParaRPr>
          </a:p>
          <a:p>
            <a:pPr marL="384954" marR="0" lvl="0" indent="-384954" algn="ctr" defTabSz="914363" rtl="0" eaLnBrk="1" fontAlgn="auto" latinLnBrk="0" hangingPunct="1">
              <a:lnSpc>
                <a:spcPct val="90000"/>
              </a:lnSpc>
              <a:spcBef>
                <a:spcPct val="20000"/>
              </a:spcBef>
              <a:spcAft>
                <a:spcPts val="0"/>
              </a:spcAft>
              <a:buClrTx/>
              <a:buSzPct val="90000"/>
              <a:tabLst/>
              <a:defRPr/>
            </a:pPr>
            <a:r>
              <a:rPr lang="en-US" sz="2800" dirty="0" smtClean="0">
                <a:solidFill>
                  <a:schemeClr val="bg1"/>
                </a:solidFill>
                <a:latin typeface="Calibri" pitchFamily="34" charset="0"/>
                <a:cs typeface="Calibri" pitchFamily="34" charset="0"/>
                <a:sym typeface="Symbol"/>
              </a:rPr>
              <a:t>Applying array theory axiom</a:t>
            </a:r>
          </a:p>
          <a:p>
            <a:pPr marL="384954" marR="0" lvl="0" indent="-384954" algn="ctr" defTabSz="914363" rtl="0" eaLnBrk="1" fontAlgn="auto" latinLnBrk="0" hangingPunct="1">
              <a:lnSpc>
                <a:spcPct val="90000"/>
              </a:lnSpc>
              <a:spcBef>
                <a:spcPct val="20000"/>
              </a:spcBef>
              <a:spcAft>
                <a:spcPts val="0"/>
              </a:spcAft>
              <a:buClrTx/>
              <a:buSzPct val="90000"/>
              <a:tabLst/>
              <a:defRPr/>
            </a:pPr>
            <a:r>
              <a:rPr lang="en-US" sz="2800" dirty="0" smtClean="0">
                <a:solidFill>
                  <a:schemeClr val="bg1"/>
                </a:solidFill>
                <a:latin typeface="Calibri" pitchFamily="34" charset="0"/>
                <a:cs typeface="Calibri" pitchFamily="34" charset="0"/>
                <a:sym typeface="Symbol"/>
              </a:rPr>
              <a:t> </a:t>
            </a:r>
            <a:r>
              <a:rPr lang="en-US" sz="2800" dirty="0" err="1" smtClean="0">
                <a:solidFill>
                  <a:schemeClr val="bg1"/>
                </a:solidFill>
                <a:latin typeface="Calibri" pitchFamily="34" charset="0"/>
                <a:cs typeface="Calibri" pitchFamily="34" charset="0"/>
                <a:sym typeface="Symbol"/>
              </a:rPr>
              <a:t>forall</a:t>
            </a:r>
            <a:r>
              <a:rPr lang="en-US" sz="2800" dirty="0" smtClean="0">
                <a:solidFill>
                  <a:schemeClr val="bg1"/>
                </a:solidFill>
                <a:latin typeface="Calibri" pitchFamily="34" charset="0"/>
                <a:cs typeface="Calibri" pitchFamily="34" charset="0"/>
                <a:sym typeface="Symbol"/>
              </a:rPr>
              <a:t> </a:t>
            </a:r>
            <a:r>
              <a:rPr lang="en-US" sz="2800" dirty="0" err="1" smtClean="0">
                <a:solidFill>
                  <a:schemeClr val="bg1"/>
                </a:solidFill>
                <a:latin typeface="Calibri" pitchFamily="34" charset="0"/>
                <a:cs typeface="Calibri" pitchFamily="34" charset="0"/>
                <a:sym typeface="Symbol"/>
              </a:rPr>
              <a:t>a,i,v</a:t>
            </a:r>
            <a:r>
              <a:rPr lang="en-US" sz="2800" dirty="0" smtClean="0">
                <a:solidFill>
                  <a:schemeClr val="bg1"/>
                </a:solidFill>
                <a:latin typeface="Calibri" pitchFamily="34" charset="0"/>
                <a:cs typeface="Calibri" pitchFamily="34" charset="0"/>
                <a:sym typeface="Symbol"/>
              </a:rPr>
              <a:t>: read(write(</a:t>
            </a:r>
            <a:r>
              <a:rPr lang="en-US" sz="2800" dirty="0" err="1" smtClean="0">
                <a:solidFill>
                  <a:schemeClr val="bg1"/>
                </a:solidFill>
                <a:latin typeface="Calibri" pitchFamily="34" charset="0"/>
                <a:cs typeface="Calibri" pitchFamily="34" charset="0"/>
                <a:sym typeface="Symbol"/>
              </a:rPr>
              <a:t>a,i,v</a:t>
            </a:r>
            <a:r>
              <a:rPr lang="en-US" sz="2800" dirty="0" smtClean="0">
                <a:solidFill>
                  <a:schemeClr val="bg1"/>
                </a:solidFill>
                <a:latin typeface="Calibri" pitchFamily="34" charset="0"/>
                <a:cs typeface="Calibri" pitchFamily="34" charset="0"/>
                <a:sym typeface="Symbol"/>
              </a:rPr>
              <a:t>), i) = v</a:t>
            </a:r>
          </a:p>
          <a:p>
            <a:pPr marL="384954" marR="0" lvl="0" indent="-384954" algn="l" defTabSz="914363" rtl="0" eaLnBrk="1" fontAlgn="auto" latinLnBrk="0" hangingPunct="1">
              <a:lnSpc>
                <a:spcPct val="90000"/>
              </a:lnSpc>
              <a:spcBef>
                <a:spcPct val="20000"/>
              </a:spcBef>
              <a:spcAft>
                <a:spcPts val="0"/>
              </a:spcAft>
              <a:buClrTx/>
              <a:buSzPct val="90000"/>
              <a:tabLst/>
              <a:defRPr/>
            </a:pPr>
            <a:endParaRPr lang="en-US" sz="2800" dirty="0" smtClean="0">
              <a:solidFill>
                <a:schemeClr val="bg1"/>
              </a:solidFill>
              <a:latin typeface="Calibri" pitchFamily="34" charset="0"/>
              <a:cs typeface="Calibri" pitchFamily="34" charset="0"/>
              <a:sym typeface="Symbol"/>
            </a:endParaRPr>
          </a:p>
        </p:txBody>
      </p:sp>
    </p:spTree>
    <p:extLst>
      <p:ext uri="{BB962C8B-B14F-4D97-AF65-F5344CB8AC3E}">
        <p14:creationId xmlns:p14="http://schemas.microsoft.com/office/powerpoint/2010/main" val="4161732592"/>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z="4800" smtClean="0">
                <a:latin typeface="Calibri" pitchFamily="34" charset="0"/>
              </a:rPr>
              <a:t>Satisfiability Modulo Theories (SMT)</a:t>
            </a:r>
            <a:endParaRPr sz="4800" spc="-167">
              <a:solidFill>
                <a:schemeClr val="accent1"/>
              </a:solidFill>
              <a:effectLst>
                <a:outerShdw blurRad="50800" dist="38100" dir="2700000" algn="tl" rotWithShape="0">
                  <a:prstClr val="black">
                    <a:alpha val="61000"/>
                  </a:prstClr>
                </a:outerShdw>
              </a:effectLst>
              <a:latin typeface="Calibri" pitchFamily="34" charset="0"/>
            </a:endParaRPr>
          </a:p>
        </p:txBody>
      </p:sp>
      <p:sp>
        <p:nvSpPr>
          <p:cNvPr id="10" name="Text Placeholder 2"/>
          <p:cNvSpPr txBox="1">
            <a:spLocks/>
          </p:cNvSpPr>
          <p:nvPr/>
        </p:nvSpPr>
        <p:spPr>
          <a:xfrm>
            <a:off x="134470" y="2270202"/>
            <a:ext cx="8866095" cy="1809726"/>
          </a:xfrm>
          <a:prstGeom prst="rect">
            <a:avLst/>
          </a:prstGeom>
        </p:spPr>
        <p:txBody>
          <a:bodyPr vert="horz" wrap="square" lIns="0" tIns="0" rIns="0" bIns="0" rtlCol="0">
            <a:spAutoFit/>
          </a:bodyPr>
          <a:lstStyle/>
          <a:p>
            <a:pPr marL="384954" marR="0" lvl="0" indent="-384954" algn="ctr" defTabSz="914363" rtl="0" eaLnBrk="1" fontAlgn="auto" latinLnBrk="0" hangingPunct="1">
              <a:lnSpc>
                <a:spcPct val="90000"/>
              </a:lnSpc>
              <a:spcBef>
                <a:spcPct val="20000"/>
              </a:spcBef>
              <a:spcAft>
                <a:spcPts val="0"/>
              </a:spcAft>
              <a:buClrTx/>
              <a:buSzPct val="90000"/>
              <a:tabLst/>
              <a:defRPr/>
            </a:pPr>
            <a:r>
              <a:rPr lang="en-US" sz="2800" dirty="0" smtClean="0">
                <a:solidFill>
                  <a:schemeClr val="bg1"/>
                </a:solidFill>
                <a:latin typeface="Calibri" pitchFamily="34" charset="0"/>
                <a:cs typeface="Calibri" pitchFamily="34" charset="0"/>
                <a:sym typeface="Symbol"/>
              </a:rPr>
              <a:t>b + 2 = c and </a:t>
            </a:r>
            <a:r>
              <a:rPr lang="en-US" sz="2800" dirty="0" smtClean="0">
                <a:solidFill>
                  <a:srgbClr val="FF0000"/>
                </a:solidFill>
                <a:latin typeface="Calibri" pitchFamily="34" charset="0"/>
                <a:cs typeface="Calibri" pitchFamily="34" charset="0"/>
                <a:sym typeface="Symbol"/>
              </a:rPr>
              <a:t>f(3) ≠ f(3)</a:t>
            </a:r>
          </a:p>
          <a:p>
            <a:pPr marL="384954" marR="0" lvl="0" indent="-384954" algn="ctr" defTabSz="914363" rtl="0" eaLnBrk="1" fontAlgn="auto" latinLnBrk="0" hangingPunct="1">
              <a:lnSpc>
                <a:spcPct val="90000"/>
              </a:lnSpc>
              <a:spcBef>
                <a:spcPct val="20000"/>
              </a:spcBef>
              <a:spcAft>
                <a:spcPts val="0"/>
              </a:spcAft>
              <a:buClrTx/>
              <a:buSzPct val="90000"/>
              <a:tabLst/>
              <a:defRPr/>
            </a:pPr>
            <a:endParaRPr lang="en-US" sz="2800" dirty="0" smtClean="0">
              <a:solidFill>
                <a:schemeClr val="bg1"/>
              </a:solidFill>
              <a:latin typeface="Calibri" pitchFamily="34" charset="0"/>
              <a:cs typeface="Calibri" pitchFamily="34" charset="0"/>
              <a:sym typeface="Symbol"/>
            </a:endParaRPr>
          </a:p>
          <a:p>
            <a:pPr marL="384954" marR="0" lvl="0" indent="-384954" algn="ctr" defTabSz="914363" rtl="0" eaLnBrk="1" fontAlgn="auto" latinLnBrk="0" hangingPunct="1">
              <a:lnSpc>
                <a:spcPct val="90000"/>
              </a:lnSpc>
              <a:spcBef>
                <a:spcPct val="20000"/>
              </a:spcBef>
              <a:spcAft>
                <a:spcPts val="0"/>
              </a:spcAft>
              <a:buClrTx/>
              <a:buSzPct val="90000"/>
              <a:tabLst/>
              <a:defRPr/>
            </a:pPr>
            <a:r>
              <a:rPr lang="en-US" sz="2800" b="1" dirty="0" smtClean="0">
                <a:solidFill>
                  <a:srgbClr val="FF0000"/>
                </a:solidFill>
                <a:latin typeface="Calibri" pitchFamily="34" charset="0"/>
                <a:cs typeface="Calibri" pitchFamily="34" charset="0"/>
                <a:sym typeface="Symbol"/>
              </a:rPr>
              <a:t>Inconsistent/</a:t>
            </a:r>
            <a:r>
              <a:rPr lang="en-US" sz="2800" b="1" dirty="0" err="1" smtClean="0">
                <a:solidFill>
                  <a:srgbClr val="FF0000"/>
                </a:solidFill>
                <a:latin typeface="Calibri" pitchFamily="34" charset="0"/>
                <a:cs typeface="Calibri" pitchFamily="34" charset="0"/>
                <a:sym typeface="Symbol"/>
              </a:rPr>
              <a:t>Unsatisfiable</a:t>
            </a:r>
            <a:endParaRPr lang="en-US" sz="2800" b="1" dirty="0" smtClean="0">
              <a:solidFill>
                <a:srgbClr val="FF0000"/>
              </a:solidFill>
              <a:latin typeface="Calibri" pitchFamily="34" charset="0"/>
              <a:cs typeface="Calibri" pitchFamily="34" charset="0"/>
              <a:sym typeface="Symbol"/>
            </a:endParaRPr>
          </a:p>
          <a:p>
            <a:pPr marL="384954" marR="0" lvl="0" indent="-384954" algn="l" defTabSz="914363" rtl="0" eaLnBrk="1" fontAlgn="auto" latinLnBrk="0" hangingPunct="1">
              <a:lnSpc>
                <a:spcPct val="90000"/>
              </a:lnSpc>
              <a:spcBef>
                <a:spcPct val="20000"/>
              </a:spcBef>
              <a:spcAft>
                <a:spcPts val="0"/>
              </a:spcAft>
              <a:buClrTx/>
              <a:buSzPct val="90000"/>
              <a:tabLst/>
              <a:defRPr/>
            </a:pPr>
            <a:endParaRPr lang="en-US" sz="2800" dirty="0" smtClean="0">
              <a:solidFill>
                <a:schemeClr val="bg1"/>
              </a:solidFill>
              <a:latin typeface="Calibri" pitchFamily="34" charset="0"/>
              <a:cs typeface="Calibri" pitchFamily="34" charset="0"/>
              <a:sym typeface="Symbol"/>
            </a:endParaRPr>
          </a:p>
        </p:txBody>
      </p:sp>
    </p:spTree>
    <p:extLst>
      <p:ext uri="{BB962C8B-B14F-4D97-AF65-F5344CB8AC3E}">
        <p14:creationId xmlns:p14="http://schemas.microsoft.com/office/powerpoint/2010/main" val="733545206"/>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747897"/>
          </a:xfrm>
        </p:spPr>
        <p:txBody>
          <a:bodyPr/>
          <a:lstStyle/>
          <a:p>
            <a:r>
              <a:rPr lang="en-US" dirty="0" smtClean="0"/>
              <a:t>SMT formulas - Overview</a:t>
            </a:r>
            <a:endParaRPr lang="en-US" dirty="0"/>
          </a:p>
        </p:txBody>
      </p:sp>
      <p:sp>
        <p:nvSpPr>
          <p:cNvPr id="3" name="Content Placeholder 2"/>
          <p:cNvSpPr>
            <a:spLocks noGrp="1"/>
          </p:cNvSpPr>
          <p:nvPr>
            <p:ph idx="1"/>
          </p:nvPr>
        </p:nvSpPr>
        <p:spPr>
          <a:xfrm>
            <a:off x="381000" y="1412875"/>
            <a:ext cx="8382000" cy="5016758"/>
          </a:xfrm>
        </p:spPr>
        <p:txBody>
          <a:bodyPr/>
          <a:lstStyle/>
          <a:p>
            <a:r>
              <a:rPr lang="en-US" dirty="0" smtClean="0"/>
              <a:t>Simple sorts: </a:t>
            </a:r>
            <a:br>
              <a:rPr lang="en-US" dirty="0" smtClean="0"/>
            </a:br>
            <a:r>
              <a:rPr lang="en-US" dirty="0" err="1" smtClean="0"/>
              <a:t>Bool</a:t>
            </a:r>
            <a:r>
              <a:rPr lang="en-US" dirty="0"/>
              <a:t> </a:t>
            </a:r>
            <a:r>
              <a:rPr lang="en-US" dirty="0" smtClean="0"/>
              <a:t>           		- Booleans</a:t>
            </a:r>
            <a:br>
              <a:rPr lang="en-US" dirty="0" smtClean="0"/>
            </a:br>
            <a:r>
              <a:rPr lang="en-US" dirty="0" err="1" smtClean="0"/>
              <a:t>Int</a:t>
            </a:r>
            <a:r>
              <a:rPr lang="en-US" dirty="0" smtClean="0"/>
              <a:t>, Real      		- Integers and </a:t>
            </a:r>
            <a:r>
              <a:rPr lang="en-US" dirty="0" err="1" smtClean="0"/>
              <a:t>Reals</a:t>
            </a:r>
            <a:r>
              <a:rPr lang="en-US" dirty="0" smtClean="0"/>
              <a:t/>
            </a:r>
            <a:br>
              <a:rPr lang="en-US" dirty="0" smtClean="0"/>
            </a:br>
            <a:r>
              <a:rPr lang="en-US" dirty="0" err="1" smtClean="0"/>
              <a:t>BitVec</a:t>
            </a:r>
            <a:r>
              <a:rPr lang="en-US" dirty="0" smtClean="0"/>
              <a:t>[32], </a:t>
            </a:r>
            <a:r>
              <a:rPr lang="en-US" dirty="0" err="1" smtClean="0"/>
              <a:t>BitVec</a:t>
            </a:r>
            <a:r>
              <a:rPr lang="en-US" dirty="0" smtClean="0"/>
              <a:t>[</a:t>
            </a:r>
            <a:r>
              <a:rPr lang="en-US" i="1" dirty="0" smtClean="0"/>
              <a:t>n</a:t>
            </a:r>
            <a:r>
              <a:rPr lang="en-US" dirty="0" smtClean="0"/>
              <a:t>]  	- Bit-vectors</a:t>
            </a:r>
            <a:br>
              <a:rPr lang="en-US" dirty="0" smtClean="0"/>
            </a:br>
            <a:r>
              <a:rPr lang="en-US" dirty="0" smtClean="0"/>
              <a:t>(Array </a:t>
            </a:r>
            <a:r>
              <a:rPr lang="en-US" dirty="0" err="1" smtClean="0"/>
              <a:t>Int</a:t>
            </a:r>
            <a:r>
              <a:rPr lang="en-US" dirty="0" smtClean="0"/>
              <a:t> </a:t>
            </a:r>
            <a:r>
              <a:rPr lang="en-US" dirty="0" err="1" smtClean="0"/>
              <a:t>Int</a:t>
            </a:r>
            <a:r>
              <a:rPr lang="en-US" dirty="0" smtClean="0"/>
              <a:t>)               	- Arrays</a:t>
            </a:r>
          </a:p>
          <a:p>
            <a:endParaRPr lang="en-US" dirty="0" smtClean="0"/>
          </a:p>
          <a:p>
            <a:r>
              <a:rPr lang="en-US" dirty="0" smtClean="0"/>
              <a:t>Sorted Terms:</a:t>
            </a:r>
          </a:p>
          <a:p>
            <a:pPr marL="377016" lvl="1" indent="0">
              <a:buNone/>
            </a:pPr>
            <a:r>
              <a:rPr lang="en-US" dirty="0"/>
              <a:t>	(+ </a:t>
            </a:r>
            <a:r>
              <a:rPr lang="en-US" dirty="0" smtClean="0"/>
              <a:t>(</a:t>
            </a:r>
            <a:r>
              <a:rPr lang="en-US" dirty="0" err="1" smtClean="0"/>
              <a:t>xCoord</a:t>
            </a:r>
            <a:r>
              <a:rPr lang="en-US" dirty="0" smtClean="0"/>
              <a:t> q</a:t>
            </a:r>
            <a:r>
              <a:rPr lang="en-US" dirty="0"/>
              <a:t>) </a:t>
            </a:r>
            <a:r>
              <a:rPr lang="en-US" dirty="0" smtClean="0"/>
              <a:t>(</a:t>
            </a:r>
            <a:r>
              <a:rPr lang="en-US" dirty="0" err="1" smtClean="0"/>
              <a:t>yCoord</a:t>
            </a:r>
            <a:r>
              <a:rPr lang="en-US" dirty="0" smtClean="0"/>
              <a:t> q))</a:t>
            </a:r>
            <a:r>
              <a:rPr lang="en-US" dirty="0"/>
              <a:t>	</a:t>
            </a:r>
            <a:endParaRPr lang="en-US" dirty="0" smtClean="0"/>
          </a:p>
          <a:p>
            <a:endParaRPr lang="en-US" dirty="0" smtClean="0"/>
          </a:p>
          <a:p>
            <a:r>
              <a:rPr lang="en-US" dirty="0" smtClean="0"/>
              <a:t>Formulas = Terms of Boolean Sort</a:t>
            </a:r>
            <a:br>
              <a:rPr lang="en-US" dirty="0" smtClean="0"/>
            </a:br>
            <a:r>
              <a:rPr lang="en-US" dirty="0" smtClean="0"/>
              <a:t>	Quantified formulas: </a:t>
            </a:r>
            <a:br>
              <a:rPr lang="en-US" dirty="0" smtClean="0"/>
            </a:br>
            <a:r>
              <a:rPr lang="en-US" dirty="0" smtClean="0"/>
              <a:t>		(</a:t>
            </a:r>
            <a:r>
              <a:rPr lang="en-US" dirty="0" err="1" smtClean="0"/>
              <a:t>forall</a:t>
            </a:r>
            <a:r>
              <a:rPr lang="en-US" dirty="0" smtClean="0"/>
              <a:t> ((x </a:t>
            </a:r>
            <a:r>
              <a:rPr lang="en-US" dirty="0" err="1" smtClean="0"/>
              <a:t>Int</a:t>
            </a:r>
            <a:r>
              <a:rPr lang="en-US" dirty="0" smtClean="0"/>
              <a:t>)) (=&gt; (&gt; x 0) (p x)))</a:t>
            </a:r>
            <a:endParaRPr lang="en-US" dirty="0"/>
          </a:p>
        </p:txBody>
      </p:sp>
    </p:spTree>
    <p:extLst>
      <p:ext uri="{BB962C8B-B14F-4D97-AF65-F5344CB8AC3E}">
        <p14:creationId xmlns:p14="http://schemas.microsoft.com/office/powerpoint/2010/main" val="342265876"/>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609398"/>
          </a:xfrm>
        </p:spPr>
        <p:txBody>
          <a:bodyPr/>
          <a:lstStyle/>
          <a:p>
            <a:r>
              <a:rPr lang="en-US" sz="4400" dirty="0"/>
              <a:t>SMT by </a:t>
            </a:r>
            <a:r>
              <a:rPr lang="en-US" sz="4400" dirty="0" smtClean="0"/>
              <a:t>Example: Job </a:t>
            </a:r>
            <a:r>
              <a:rPr lang="en-US" sz="4400" dirty="0"/>
              <a:t>Shop </a:t>
            </a:r>
            <a:r>
              <a:rPr lang="en-US" sz="4400" dirty="0" smtClean="0"/>
              <a:t>Scheduling</a:t>
            </a:r>
            <a:endParaRPr lang="en-US" sz="4400" dirty="0"/>
          </a:p>
        </p:txBody>
      </p:sp>
      <p:grpSp>
        <p:nvGrpSpPr>
          <p:cNvPr id="8" name="Group 7"/>
          <p:cNvGrpSpPr/>
          <p:nvPr/>
        </p:nvGrpSpPr>
        <p:grpSpPr>
          <a:xfrm>
            <a:off x="1002409" y="1803845"/>
            <a:ext cx="1524000" cy="1381259"/>
            <a:chOff x="731950" y="1577930"/>
            <a:chExt cx="1524000" cy="1381259"/>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1950" y="1577930"/>
              <a:ext cx="1524000" cy="838200"/>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1950" y="2387689"/>
              <a:ext cx="1524000" cy="571500"/>
            </a:xfrm>
            <a:prstGeom prst="rect">
              <a:avLst/>
            </a:prstGeom>
          </p:spPr>
        </p:pic>
      </p:grpSp>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931891" y="1803845"/>
            <a:ext cx="1660237" cy="1242610"/>
          </a:xfrm>
          <a:prstGeom prst="rect">
            <a:avLst/>
          </a:prstGeom>
        </p:spPr>
      </p:pic>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29128" y="1744112"/>
            <a:ext cx="1457167" cy="1302343"/>
          </a:xfrm>
          <a:prstGeom prst="rect">
            <a:avLst/>
          </a:prstGeom>
        </p:spPr>
      </p:pic>
      <p:cxnSp>
        <p:nvCxnSpPr>
          <p:cNvPr id="13" name="Straight Connector 12"/>
          <p:cNvCxnSpPr/>
          <p:nvPr/>
        </p:nvCxnSpPr>
        <p:spPr>
          <a:xfrm>
            <a:off x="1764409" y="3245474"/>
            <a:ext cx="0" cy="180304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1764409" y="3245474"/>
            <a:ext cx="1413859" cy="180304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1764409" y="3245474"/>
            <a:ext cx="2827719" cy="180304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1764409" y="3245474"/>
            <a:ext cx="4633513" cy="180304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1764409" y="3245474"/>
            <a:ext cx="5825079" cy="180304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flipH="1">
            <a:off x="1764409" y="3245474"/>
            <a:ext cx="1974896" cy="180304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flipH="1">
            <a:off x="3183249" y="3245474"/>
            <a:ext cx="556056" cy="180304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3762009" y="3245474"/>
            <a:ext cx="812745" cy="180304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3762009" y="3245474"/>
            <a:ext cx="2626686" cy="180304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3739305" y="3245474"/>
            <a:ext cx="3850183" cy="180304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flipH="1">
            <a:off x="4592128" y="3245474"/>
            <a:ext cx="1122072" cy="180304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5714200" y="3245474"/>
            <a:ext cx="683722" cy="180304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5714200" y="3245474"/>
            <a:ext cx="1875288" cy="180304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flipH="1">
            <a:off x="1764409" y="3245474"/>
            <a:ext cx="3949792" cy="180304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flipH="1">
            <a:off x="1764409" y="3245474"/>
            <a:ext cx="5756856" cy="180304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flipH="1">
            <a:off x="3183249" y="3245474"/>
            <a:ext cx="4338016" cy="180304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flipH="1">
            <a:off x="3178268" y="3245474"/>
            <a:ext cx="2535933" cy="180304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flipH="1">
            <a:off x="4592128" y="3245474"/>
            <a:ext cx="2929137" cy="180304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flipH="1">
            <a:off x="6388695" y="3245474"/>
            <a:ext cx="1132570" cy="180304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7521265" y="3245474"/>
            <a:ext cx="68223" cy="180304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82" name="TextBox 81"/>
          <p:cNvSpPr txBox="1"/>
          <p:nvPr/>
        </p:nvSpPr>
        <p:spPr>
          <a:xfrm>
            <a:off x="416351" y="3181079"/>
            <a:ext cx="1172116" cy="369332"/>
          </a:xfrm>
          <a:prstGeom prst="rect">
            <a:avLst/>
          </a:prstGeom>
          <a:noFill/>
        </p:spPr>
        <p:txBody>
          <a:bodyPr wrap="none" rtlCol="0">
            <a:spAutoFit/>
          </a:bodyPr>
          <a:lstStyle/>
          <a:p>
            <a:r>
              <a:rPr lang="en-US" dirty="0" smtClean="0">
                <a:solidFill>
                  <a:schemeClr val="bg1"/>
                </a:solidFill>
              </a:rPr>
              <a:t>Machines</a:t>
            </a:r>
          </a:p>
        </p:txBody>
      </p:sp>
      <p:sp>
        <p:nvSpPr>
          <p:cNvPr id="83" name="TextBox 82"/>
          <p:cNvSpPr txBox="1"/>
          <p:nvPr/>
        </p:nvSpPr>
        <p:spPr>
          <a:xfrm>
            <a:off x="414202" y="4827429"/>
            <a:ext cx="671979" cy="369332"/>
          </a:xfrm>
          <a:prstGeom prst="rect">
            <a:avLst/>
          </a:prstGeom>
          <a:noFill/>
        </p:spPr>
        <p:txBody>
          <a:bodyPr wrap="none" rtlCol="0">
            <a:spAutoFit/>
          </a:bodyPr>
          <a:lstStyle/>
          <a:p>
            <a:r>
              <a:rPr lang="en-US" dirty="0" smtClean="0">
                <a:solidFill>
                  <a:schemeClr val="bg1"/>
                </a:solidFill>
              </a:rPr>
              <a:t>Jobs</a:t>
            </a:r>
          </a:p>
        </p:txBody>
      </p:sp>
      <p:pic>
        <p:nvPicPr>
          <p:cNvPr id="84" name="Picture 83"/>
          <p:cNvPicPr>
            <a:picLocks noChangeAspect="1"/>
          </p:cNvPicPr>
          <p:nvPr/>
        </p:nvPicPr>
        <p:blipFill rotWithShape="1">
          <a:blip r:embed="rId6" cstate="print">
            <a:extLst>
              <a:ext uri="{28A0092B-C50C-407E-A947-70E740481C1C}">
                <a14:useLocalDpi xmlns:a14="http://schemas.microsoft.com/office/drawing/2010/main" val="0"/>
              </a:ext>
            </a:extLst>
          </a:blip>
          <a:srcRect l="10823" r="12898"/>
          <a:stretch/>
        </p:blipFill>
        <p:spPr>
          <a:xfrm>
            <a:off x="4954550" y="1794821"/>
            <a:ext cx="1697294" cy="1251633"/>
          </a:xfrm>
          <a:prstGeom prst="rect">
            <a:avLst/>
          </a:prstGeom>
        </p:spPr>
      </p:pic>
      <p:sp>
        <p:nvSpPr>
          <p:cNvPr id="85" name="TextBox 84"/>
          <p:cNvSpPr txBox="1"/>
          <p:nvPr/>
        </p:nvSpPr>
        <p:spPr>
          <a:xfrm>
            <a:off x="1292253" y="5271613"/>
            <a:ext cx="1046120" cy="369332"/>
          </a:xfrm>
          <a:prstGeom prst="rect">
            <a:avLst/>
          </a:prstGeom>
          <a:noFill/>
        </p:spPr>
        <p:txBody>
          <a:bodyPr wrap="none" rtlCol="0">
            <a:spAutoFit/>
          </a:bodyPr>
          <a:lstStyle/>
          <a:p>
            <a:r>
              <a:rPr lang="en-US" dirty="0" smtClean="0">
                <a:solidFill>
                  <a:schemeClr val="bg1"/>
                </a:solidFill>
              </a:rPr>
              <a:t>P = NP?</a:t>
            </a:r>
          </a:p>
        </p:txBody>
      </p:sp>
      <p:sp>
        <p:nvSpPr>
          <p:cNvPr id="86" name="TextBox 85"/>
          <p:cNvSpPr txBox="1"/>
          <p:nvPr/>
        </p:nvSpPr>
        <p:spPr>
          <a:xfrm>
            <a:off x="2715889" y="5271613"/>
            <a:ext cx="1018227" cy="369332"/>
          </a:xfrm>
          <a:prstGeom prst="rect">
            <a:avLst/>
          </a:prstGeom>
          <a:noFill/>
        </p:spPr>
        <p:txBody>
          <a:bodyPr wrap="none" rtlCol="0">
            <a:spAutoFit/>
          </a:bodyPr>
          <a:lstStyle/>
          <a:p>
            <a:r>
              <a:rPr lang="en-US" dirty="0" smtClean="0">
                <a:solidFill>
                  <a:schemeClr val="bg1"/>
                </a:solidFill>
              </a:rPr>
              <a:t>Laundry</a:t>
            </a:r>
          </a:p>
        </p:txBody>
      </p:sp>
      <mc:AlternateContent xmlns:mc="http://schemas.openxmlformats.org/markup-compatibility/2006" xmlns:a14="http://schemas.microsoft.com/office/drawing/2010/main">
        <mc:Choice Requires="a14">
          <p:sp>
            <p:nvSpPr>
              <p:cNvPr id="87" name="TextBox 86"/>
              <p:cNvSpPr txBox="1"/>
              <p:nvPr/>
            </p:nvSpPr>
            <p:spPr>
              <a:xfrm>
                <a:off x="6929128" y="5221690"/>
                <a:ext cx="1931683" cy="49564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b="0" i="1" smtClean="0">
                          <a:solidFill>
                            <a:schemeClr val="bg1"/>
                          </a:solidFill>
                          <a:latin typeface="Cambria Math"/>
                        </a:rPr>
                        <m:t>𝜁</m:t>
                      </m:r>
                      <m:d>
                        <m:dPr>
                          <m:ctrlPr>
                            <a:rPr lang="en-US" sz="1400" b="0" i="1" smtClean="0">
                              <a:solidFill>
                                <a:schemeClr val="bg1"/>
                              </a:solidFill>
                              <a:latin typeface="Cambria Math"/>
                            </a:rPr>
                          </m:ctrlPr>
                        </m:dPr>
                        <m:e>
                          <m:r>
                            <a:rPr lang="en-US" sz="1400" b="0" i="1" smtClean="0">
                              <a:solidFill>
                                <a:schemeClr val="bg1"/>
                              </a:solidFill>
                              <a:latin typeface="Cambria Math"/>
                            </a:rPr>
                            <m:t>𝑠</m:t>
                          </m:r>
                        </m:e>
                      </m:d>
                      <m:r>
                        <a:rPr lang="en-US" sz="1400" b="0" i="1" smtClean="0">
                          <a:solidFill>
                            <a:schemeClr val="bg1"/>
                          </a:solidFill>
                          <a:latin typeface="Cambria Math"/>
                        </a:rPr>
                        <m:t>=0⇒</m:t>
                      </m:r>
                      <m:r>
                        <a:rPr lang="en-US" sz="1400" b="0" i="1" smtClean="0">
                          <a:solidFill>
                            <a:schemeClr val="bg1"/>
                          </a:solidFill>
                          <a:latin typeface="Cambria Math"/>
                        </a:rPr>
                        <m:t>𝑠</m:t>
                      </m:r>
                      <m:r>
                        <a:rPr lang="en-US" sz="1400" b="0" i="1" smtClean="0">
                          <a:solidFill>
                            <a:schemeClr val="bg1"/>
                          </a:solidFill>
                          <a:latin typeface="Cambria Math"/>
                        </a:rPr>
                        <m:t>=</m:t>
                      </m:r>
                      <m:f>
                        <m:fPr>
                          <m:ctrlPr>
                            <a:rPr lang="en-US" sz="1400" b="0" i="1" smtClean="0">
                              <a:solidFill>
                                <a:schemeClr val="bg1"/>
                              </a:solidFill>
                              <a:latin typeface="Cambria Math"/>
                            </a:rPr>
                          </m:ctrlPr>
                        </m:fPr>
                        <m:num>
                          <m:r>
                            <a:rPr lang="en-US" sz="1400" b="0" i="1" smtClean="0">
                              <a:solidFill>
                                <a:schemeClr val="bg1"/>
                              </a:solidFill>
                              <a:latin typeface="Cambria Math"/>
                            </a:rPr>
                            <m:t>1</m:t>
                          </m:r>
                        </m:num>
                        <m:den>
                          <m:r>
                            <a:rPr lang="en-US" sz="1400" b="0" i="1" smtClean="0">
                              <a:solidFill>
                                <a:schemeClr val="bg1"/>
                              </a:solidFill>
                              <a:latin typeface="Cambria Math"/>
                            </a:rPr>
                            <m:t>2</m:t>
                          </m:r>
                        </m:den>
                      </m:f>
                      <m:r>
                        <a:rPr lang="en-US" sz="1400" b="0" i="1" smtClean="0">
                          <a:solidFill>
                            <a:schemeClr val="bg1"/>
                          </a:solidFill>
                          <a:latin typeface="Cambria Math"/>
                        </a:rPr>
                        <m:t>+</m:t>
                      </m:r>
                      <m:r>
                        <a:rPr lang="en-US" sz="1400" b="0" i="1" smtClean="0">
                          <a:solidFill>
                            <a:schemeClr val="bg1"/>
                          </a:solidFill>
                          <a:latin typeface="Cambria Math"/>
                        </a:rPr>
                        <m:t>𝑖𝑟</m:t>
                      </m:r>
                    </m:oMath>
                  </m:oMathPara>
                </a14:m>
                <a:endParaRPr lang="en-US" sz="1400" dirty="0" smtClean="0">
                  <a:solidFill>
                    <a:schemeClr val="bg1"/>
                  </a:solidFill>
                </a:endParaRPr>
              </a:p>
            </p:txBody>
          </p:sp>
        </mc:Choice>
        <mc:Fallback xmlns:mv="urn:schemas-microsoft-com:mac:vml" xmlns="">
          <p:sp>
            <p:nvSpPr>
              <p:cNvPr id="87" name="TextBox 86"/>
              <p:cNvSpPr txBox="1">
                <a:spLocks noRot="1" noChangeAspect="1" noMove="1" noResize="1" noEditPoints="1" noAdjustHandles="1" noChangeArrowheads="1" noChangeShapeType="1" noTextEdit="1"/>
              </p:cNvSpPr>
              <p:nvPr/>
            </p:nvSpPr>
            <p:spPr>
              <a:xfrm>
                <a:off x="6929128" y="5221690"/>
                <a:ext cx="1931683" cy="495649"/>
              </a:xfrm>
              <a:prstGeom prst="rect">
                <a:avLst/>
              </a:prstGeom>
              <a:blipFill rotWithShape="1">
                <a:blip r:embed="rId7"/>
                <a:stretch>
                  <a:fillRect r="-1577" b="-1235"/>
                </a:stretch>
              </a:blipFill>
            </p:spPr>
            <p:txBody>
              <a:bodyPr/>
              <a:lstStyle/>
              <a:p>
                <a:r>
                  <a:rPr lang="en-US">
                    <a:noFill/>
                  </a:rPr>
                  <a:t> </a:t>
                </a:r>
              </a:p>
            </p:txBody>
          </p:sp>
        </mc:Fallback>
      </mc:AlternateContent>
      <p:pic>
        <p:nvPicPr>
          <p:cNvPr id="2050" name="Picture 2"/>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60591" t="13740" r="11522" b="35803"/>
          <a:stretch/>
        </p:blipFill>
        <p:spPr bwMode="auto">
          <a:xfrm>
            <a:off x="4168381" y="5235866"/>
            <a:ext cx="1051362" cy="11889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9" name="Picture 2"/>
          <p:cNvPicPr>
            <a:picLocks noChangeAspect="1" noChangeArrowheads="1"/>
          </p:cNvPicPr>
          <p:nvPr/>
        </p:nvPicPr>
        <p:blipFill rotWithShape="1">
          <a:blip r:embed="rId9">
            <a:extLst>
              <a:ext uri="{28A0092B-C50C-407E-A947-70E740481C1C}">
                <a14:useLocalDpi xmlns:a14="http://schemas.microsoft.com/office/drawing/2010/main" val="0"/>
              </a:ext>
            </a:extLst>
          </a:blip>
          <a:srcRect l="72681" t="44050" r="17405" b="45877"/>
          <a:stretch/>
        </p:blipFill>
        <p:spPr bwMode="auto">
          <a:xfrm>
            <a:off x="4465074" y="5640945"/>
            <a:ext cx="1152940" cy="7321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descr="C:\Users\nbjorner\AppData\Local\Microsoft\Windows\Temporary Internet Files\Content.IE5\82O7XVRQ\MP910216658[1].jpg"/>
          <p:cNvPicPr>
            <a:picLocks noChangeAspect="1" noChangeArrowheads="1"/>
          </p:cNvPicPr>
          <p:nvPr/>
        </p:nvPicPr>
        <p:blipFill rotWithShape="1">
          <a:blip r:embed="rId10">
            <a:extLst>
              <a:ext uri="{28A0092B-C50C-407E-A947-70E740481C1C}">
                <a14:useLocalDpi xmlns:a14="http://schemas.microsoft.com/office/drawing/2010/main" val="0"/>
              </a:ext>
            </a:extLst>
          </a:blip>
          <a:srcRect l="41071" t="25717" r="9754" b="9054"/>
          <a:stretch/>
        </p:blipFill>
        <p:spPr bwMode="auto">
          <a:xfrm>
            <a:off x="2542349" y="5176480"/>
            <a:ext cx="1365305" cy="1208294"/>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C:\Users\nbjorner\AppData\Local\Microsoft\Windows\Temporary Internet Files\Content.IE5\82O7XVRQ\MP900424403[1].jpg"/>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l="17011" t="28249"/>
          <a:stretch/>
        </p:blipFill>
        <p:spPr bwMode="auto">
          <a:xfrm>
            <a:off x="5803197" y="5203422"/>
            <a:ext cx="1058815" cy="1248221"/>
          </a:xfrm>
          <a:prstGeom prst="rect">
            <a:avLst/>
          </a:prstGeom>
          <a:noFill/>
          <a:extLst>
            <a:ext uri="{909E8E84-426E-40DD-AFC4-6F175D3DCCD1}">
              <a14:hiddenFill xmlns:a14="http://schemas.microsoft.com/office/drawing/2010/main">
                <a:solidFill>
                  <a:srgbClr val="FFFFFF"/>
                </a:solidFill>
              </a14:hiddenFill>
            </a:ext>
          </a:extLst>
        </p:spPr>
      </p:pic>
      <p:sp>
        <p:nvSpPr>
          <p:cNvPr id="39" name="TextBox 38"/>
          <p:cNvSpPr txBox="1"/>
          <p:nvPr/>
        </p:nvSpPr>
        <p:spPr>
          <a:xfrm>
            <a:off x="401323" y="3962329"/>
            <a:ext cx="774636" cy="369332"/>
          </a:xfrm>
          <a:prstGeom prst="rect">
            <a:avLst/>
          </a:prstGeom>
          <a:noFill/>
        </p:spPr>
        <p:txBody>
          <a:bodyPr wrap="none" rtlCol="0">
            <a:spAutoFit/>
          </a:bodyPr>
          <a:lstStyle/>
          <a:p>
            <a:r>
              <a:rPr lang="en-US" dirty="0" smtClean="0">
                <a:solidFill>
                  <a:schemeClr val="bg1"/>
                </a:solidFill>
              </a:rPr>
              <a:t>Tasks</a:t>
            </a:r>
          </a:p>
        </p:txBody>
      </p:sp>
    </p:spTree>
    <p:extLst>
      <p:ext uri="{BB962C8B-B14F-4D97-AF65-F5344CB8AC3E}">
        <p14:creationId xmlns:p14="http://schemas.microsoft.com/office/powerpoint/2010/main" val="3929510299"/>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747897"/>
          </a:xfrm>
        </p:spPr>
        <p:txBody>
          <a:bodyPr/>
          <a:lstStyle/>
          <a:p>
            <a:r>
              <a:rPr lang="en-US" dirty="0"/>
              <a:t>Job Shop Scheduling</a:t>
            </a:r>
          </a:p>
        </p:txBody>
      </p:sp>
      <p:sp>
        <p:nvSpPr>
          <p:cNvPr id="3" name="Content Placeholder 2"/>
          <p:cNvSpPr>
            <a:spLocks noGrp="1"/>
          </p:cNvSpPr>
          <p:nvPr>
            <p:ph idx="1"/>
          </p:nvPr>
        </p:nvSpPr>
        <p:spPr>
          <a:xfrm>
            <a:off x="381000" y="1412875"/>
            <a:ext cx="8382000" cy="3367076"/>
          </a:xfrm>
        </p:spPr>
        <p:txBody>
          <a:bodyPr/>
          <a:lstStyle/>
          <a:p>
            <a:pPr marL="0" indent="0">
              <a:buNone/>
            </a:pPr>
            <a:r>
              <a:rPr lang="en-US" b="1" dirty="0" smtClean="0">
                <a:solidFill>
                  <a:srgbClr val="7030A0"/>
                </a:solidFill>
              </a:rPr>
              <a:t>Constraints:</a:t>
            </a:r>
          </a:p>
          <a:p>
            <a:pPr marL="377016" lvl="1" indent="0">
              <a:buNone/>
            </a:pPr>
            <a:r>
              <a:rPr lang="en-US" sz="2800" b="1" dirty="0" smtClean="0"/>
              <a:t>Precedence</a:t>
            </a:r>
            <a:r>
              <a:rPr lang="en-US" sz="2800" dirty="0" smtClean="0"/>
              <a:t>: </a:t>
            </a:r>
            <a:r>
              <a:rPr lang="en-US" dirty="0" smtClean="0"/>
              <a:t>between two tasks of the same job</a:t>
            </a:r>
          </a:p>
          <a:p>
            <a:pPr lvl="1"/>
            <a:endParaRPr lang="en-US" dirty="0"/>
          </a:p>
          <a:p>
            <a:pPr lvl="1"/>
            <a:endParaRPr lang="en-US" dirty="0" smtClean="0"/>
          </a:p>
          <a:p>
            <a:pPr lvl="1"/>
            <a:endParaRPr lang="en-US" dirty="0"/>
          </a:p>
          <a:p>
            <a:pPr marL="377016" lvl="1" indent="0">
              <a:buNone/>
            </a:pPr>
            <a:endParaRPr lang="en-US" dirty="0" smtClean="0"/>
          </a:p>
          <a:p>
            <a:pPr marL="377016" lvl="1" indent="0">
              <a:buNone/>
            </a:pPr>
            <a:endParaRPr lang="en-US" dirty="0" smtClean="0"/>
          </a:p>
          <a:p>
            <a:pPr marL="377016" lvl="1" indent="0">
              <a:buNone/>
            </a:pPr>
            <a:r>
              <a:rPr lang="en-US" sz="2800" b="1" dirty="0" smtClean="0"/>
              <a:t>Resource</a:t>
            </a:r>
            <a:r>
              <a:rPr lang="en-US" dirty="0" smtClean="0"/>
              <a:t>:  Machines execute at most one job at a time</a:t>
            </a:r>
          </a:p>
        </p:txBody>
      </p:sp>
      <p:cxnSp>
        <p:nvCxnSpPr>
          <p:cNvPr id="41" name="Straight Connector 40"/>
          <p:cNvCxnSpPr/>
          <p:nvPr/>
        </p:nvCxnSpPr>
        <p:spPr>
          <a:xfrm>
            <a:off x="1854561" y="2343952"/>
            <a:ext cx="0" cy="1645920"/>
          </a:xfrm>
          <a:prstGeom prst="line">
            <a:avLst/>
          </a:prstGeom>
          <a:ln w="317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1854561" y="2343953"/>
            <a:ext cx="1387401" cy="1635619"/>
          </a:xfrm>
          <a:prstGeom prst="line">
            <a:avLst/>
          </a:prstGeom>
          <a:ln w="317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1854561" y="2343953"/>
            <a:ext cx="2774802" cy="1635619"/>
          </a:xfrm>
          <a:prstGeom prst="line">
            <a:avLst/>
          </a:prstGeom>
          <a:ln w="3175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1854561" y="2343953"/>
            <a:ext cx="4546803" cy="1635619"/>
          </a:xfrm>
          <a:prstGeom prst="line">
            <a:avLst/>
          </a:prstGeom>
          <a:ln w="3175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1854561" y="2343953"/>
            <a:ext cx="5716071" cy="1635619"/>
          </a:xfrm>
          <a:prstGeom prst="line">
            <a:avLst/>
          </a:prstGeom>
          <a:ln w="3175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flipH="1">
            <a:off x="1854561" y="2343953"/>
            <a:ext cx="1937939" cy="1635619"/>
          </a:xfrm>
          <a:prstGeom prst="line">
            <a:avLst/>
          </a:prstGeom>
          <a:ln w="3175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flipH="1">
            <a:off x="3246849" y="2343953"/>
            <a:ext cx="545650" cy="1635619"/>
          </a:xfrm>
          <a:prstGeom prst="line">
            <a:avLst/>
          </a:prstGeom>
          <a:ln w="317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3814779" y="2343953"/>
            <a:ext cx="797536" cy="1635619"/>
          </a:xfrm>
          <a:prstGeom prst="line">
            <a:avLst/>
          </a:prstGeom>
          <a:ln w="3175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3814779" y="2343953"/>
            <a:ext cx="2577531" cy="1635619"/>
          </a:xfrm>
          <a:prstGeom prst="line">
            <a:avLst/>
          </a:prstGeom>
          <a:ln w="3175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3792500" y="2343953"/>
            <a:ext cx="3778132" cy="1635619"/>
          </a:xfrm>
          <a:prstGeom prst="line">
            <a:avLst/>
          </a:prstGeom>
          <a:ln w="3175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flipH="1">
            <a:off x="4629363" y="2343953"/>
            <a:ext cx="1101074" cy="1635619"/>
          </a:xfrm>
          <a:prstGeom prst="line">
            <a:avLst/>
          </a:prstGeom>
          <a:ln w="3175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5730437" y="2343953"/>
            <a:ext cx="670927" cy="1635619"/>
          </a:xfrm>
          <a:prstGeom prst="line">
            <a:avLst/>
          </a:prstGeom>
          <a:ln w="3175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5730437" y="2343953"/>
            <a:ext cx="1840195" cy="1635619"/>
          </a:xfrm>
          <a:prstGeom prst="line">
            <a:avLst/>
          </a:prstGeom>
          <a:ln w="3175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flipH="1">
            <a:off x="1854561" y="2343953"/>
            <a:ext cx="3875877" cy="1635619"/>
          </a:xfrm>
          <a:prstGeom prst="line">
            <a:avLst/>
          </a:prstGeom>
          <a:ln w="3175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flipH="1">
            <a:off x="1854561" y="2343953"/>
            <a:ext cx="5649125" cy="1635619"/>
          </a:xfrm>
          <a:prstGeom prst="line">
            <a:avLst/>
          </a:prstGeom>
          <a:ln w="3175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flipH="1">
            <a:off x="3246849" y="2343953"/>
            <a:ext cx="4256836" cy="1635619"/>
          </a:xfrm>
          <a:prstGeom prst="line">
            <a:avLst/>
          </a:prstGeom>
          <a:ln w="317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flipH="1">
            <a:off x="3241962" y="2343953"/>
            <a:ext cx="2488477" cy="1635619"/>
          </a:xfrm>
          <a:prstGeom prst="line">
            <a:avLst/>
          </a:prstGeom>
          <a:ln w="317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flipH="1">
            <a:off x="4629363" y="2343953"/>
            <a:ext cx="2874322" cy="1635619"/>
          </a:xfrm>
          <a:prstGeom prst="line">
            <a:avLst/>
          </a:prstGeom>
          <a:ln w="3175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flipH="1">
            <a:off x="6392310" y="2343953"/>
            <a:ext cx="1111376" cy="1635619"/>
          </a:xfrm>
          <a:prstGeom prst="line">
            <a:avLst/>
          </a:prstGeom>
          <a:ln w="3175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a:off x="7503686" y="2343953"/>
            <a:ext cx="66946" cy="1635619"/>
          </a:xfrm>
          <a:prstGeom prst="line">
            <a:avLst/>
          </a:prstGeom>
          <a:ln w="3175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sp>
        <p:nvSpPr>
          <p:cNvPr id="61" name="TextBox 60"/>
          <p:cNvSpPr txBox="1"/>
          <p:nvPr/>
        </p:nvSpPr>
        <p:spPr>
          <a:xfrm>
            <a:off x="2397986" y="3383742"/>
            <a:ext cx="307050" cy="335037"/>
          </a:xfrm>
          <a:prstGeom prst="rect">
            <a:avLst/>
          </a:prstGeom>
          <a:noFill/>
        </p:spPr>
        <p:txBody>
          <a:bodyPr wrap="none" rtlCol="0">
            <a:spAutoFit/>
          </a:bodyPr>
          <a:lstStyle/>
          <a:p>
            <a:r>
              <a:rPr lang="en-US" b="1" dirty="0">
                <a:solidFill>
                  <a:srgbClr val="7030A0"/>
                </a:solidFill>
              </a:rPr>
              <a:t>4</a:t>
            </a:r>
            <a:endParaRPr lang="en-US" b="1" dirty="0" smtClean="0">
              <a:solidFill>
                <a:srgbClr val="7030A0"/>
              </a:solidFill>
            </a:endParaRPr>
          </a:p>
        </p:txBody>
      </p:sp>
      <p:sp>
        <p:nvSpPr>
          <p:cNvPr id="62" name="TextBox 61"/>
          <p:cNvSpPr txBox="1"/>
          <p:nvPr/>
        </p:nvSpPr>
        <p:spPr>
          <a:xfrm>
            <a:off x="4060021" y="2994244"/>
            <a:ext cx="307050" cy="335037"/>
          </a:xfrm>
          <a:prstGeom prst="rect">
            <a:avLst/>
          </a:prstGeom>
          <a:noFill/>
        </p:spPr>
        <p:txBody>
          <a:bodyPr wrap="none" rtlCol="0">
            <a:spAutoFit/>
          </a:bodyPr>
          <a:lstStyle/>
          <a:p>
            <a:r>
              <a:rPr lang="en-US" b="1" dirty="0" smtClean="0">
                <a:solidFill>
                  <a:srgbClr val="7030A0"/>
                </a:solidFill>
              </a:rPr>
              <a:t>1</a:t>
            </a:r>
          </a:p>
        </p:txBody>
      </p:sp>
      <p:sp>
        <p:nvSpPr>
          <p:cNvPr id="63" name="TextBox 62"/>
          <p:cNvSpPr txBox="1"/>
          <p:nvPr/>
        </p:nvSpPr>
        <p:spPr>
          <a:xfrm>
            <a:off x="3212677" y="2980614"/>
            <a:ext cx="307050" cy="335037"/>
          </a:xfrm>
          <a:prstGeom prst="rect">
            <a:avLst/>
          </a:prstGeom>
          <a:noFill/>
        </p:spPr>
        <p:txBody>
          <a:bodyPr wrap="none" rtlCol="0">
            <a:spAutoFit/>
          </a:bodyPr>
          <a:lstStyle/>
          <a:p>
            <a:r>
              <a:rPr lang="en-US" b="1" dirty="0">
                <a:solidFill>
                  <a:srgbClr val="7030A0"/>
                </a:solidFill>
              </a:rPr>
              <a:t>3</a:t>
            </a:r>
            <a:endParaRPr lang="en-US" b="1" dirty="0" smtClean="0">
              <a:solidFill>
                <a:srgbClr val="7030A0"/>
              </a:solidFill>
            </a:endParaRPr>
          </a:p>
        </p:txBody>
      </p:sp>
      <p:sp>
        <p:nvSpPr>
          <p:cNvPr id="64" name="TextBox 63"/>
          <p:cNvSpPr txBox="1"/>
          <p:nvPr/>
        </p:nvSpPr>
        <p:spPr>
          <a:xfrm>
            <a:off x="5179900" y="3222189"/>
            <a:ext cx="307050" cy="335037"/>
          </a:xfrm>
          <a:prstGeom prst="rect">
            <a:avLst/>
          </a:prstGeom>
          <a:noFill/>
        </p:spPr>
        <p:txBody>
          <a:bodyPr wrap="none" rtlCol="0">
            <a:spAutoFit/>
          </a:bodyPr>
          <a:lstStyle/>
          <a:p>
            <a:r>
              <a:rPr lang="en-US" b="1" dirty="0">
                <a:solidFill>
                  <a:srgbClr val="7030A0"/>
                </a:solidFill>
              </a:rPr>
              <a:t>2</a:t>
            </a:r>
            <a:endParaRPr lang="en-US" b="1" dirty="0" smtClean="0">
              <a:solidFill>
                <a:srgbClr val="7030A0"/>
              </a:solidFill>
            </a:endParaRPr>
          </a:p>
        </p:txBody>
      </p:sp>
      <p:cxnSp>
        <p:nvCxnSpPr>
          <p:cNvPr id="65" name="Straight Connector 64"/>
          <p:cNvCxnSpPr/>
          <p:nvPr/>
        </p:nvCxnSpPr>
        <p:spPr>
          <a:xfrm>
            <a:off x="1829248" y="4726543"/>
            <a:ext cx="0" cy="1648500"/>
          </a:xfrm>
          <a:prstGeom prst="line">
            <a:avLst/>
          </a:prstGeom>
          <a:ln>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1829248" y="4726543"/>
            <a:ext cx="1393545" cy="1648500"/>
          </a:xfrm>
          <a:prstGeom prst="line">
            <a:avLst/>
          </a:prstGeom>
          <a:ln w="317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a:off x="1829248" y="4726543"/>
            <a:ext cx="2787090" cy="1648500"/>
          </a:xfrm>
          <a:prstGeom prst="line">
            <a:avLst/>
          </a:prstGeom>
          <a:ln w="317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a:off x="1829248" y="4726543"/>
            <a:ext cx="4566938" cy="1648500"/>
          </a:xfrm>
          <a:prstGeom prst="line">
            <a:avLst/>
          </a:prstGeom>
          <a:ln w="317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a:off x="1829248" y="4726543"/>
            <a:ext cx="5741384" cy="1648500"/>
          </a:xfrm>
          <a:prstGeom prst="line">
            <a:avLst/>
          </a:prstGeom>
          <a:ln w="317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flipH="1">
            <a:off x="1829248" y="4726543"/>
            <a:ext cx="1946521" cy="1648500"/>
          </a:xfrm>
          <a:prstGeom prst="line">
            <a:avLst/>
          </a:prstGeom>
          <a:ln w="317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flipH="1">
            <a:off x="3227702" y="4726543"/>
            <a:ext cx="548067" cy="1648500"/>
          </a:xfrm>
          <a:prstGeom prst="line">
            <a:avLst/>
          </a:prstGeom>
          <a:ln w="317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a:off x="3798146" y="4726543"/>
            <a:ext cx="801067" cy="1648500"/>
          </a:xfrm>
          <a:prstGeom prst="line">
            <a:avLst/>
          </a:prstGeom>
          <a:ln w="317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a:off x="3798146" y="4726543"/>
            <a:ext cx="2588946" cy="1648500"/>
          </a:xfrm>
          <a:prstGeom prst="line">
            <a:avLst/>
          </a:prstGeom>
          <a:ln w="317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3775769" y="4726543"/>
            <a:ext cx="3794863" cy="1648500"/>
          </a:xfrm>
          <a:prstGeom prst="line">
            <a:avLst/>
          </a:prstGeom>
          <a:ln w="317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flipH="1">
            <a:off x="4616338" y="4726543"/>
            <a:ext cx="1105950" cy="1648500"/>
          </a:xfrm>
          <a:prstGeom prst="line">
            <a:avLst/>
          </a:prstGeom>
          <a:ln w="317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a:off x="5722288" y="4726543"/>
            <a:ext cx="673898" cy="1648500"/>
          </a:xfrm>
          <a:prstGeom prst="line">
            <a:avLst/>
          </a:prstGeom>
          <a:ln w="317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a:off x="5722288" y="4726543"/>
            <a:ext cx="1848344" cy="1648500"/>
          </a:xfrm>
          <a:prstGeom prst="line">
            <a:avLst/>
          </a:prstGeom>
          <a:ln w="317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flipH="1">
            <a:off x="1829248" y="4726543"/>
            <a:ext cx="3893041" cy="1648500"/>
          </a:xfrm>
          <a:prstGeom prst="line">
            <a:avLst/>
          </a:prstGeom>
          <a:ln w="317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flipH="1">
            <a:off x="1829248" y="4726543"/>
            <a:ext cx="5674141" cy="1648500"/>
          </a:xfrm>
          <a:prstGeom prst="line">
            <a:avLst/>
          </a:prstGeom>
          <a:ln w="317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flipH="1">
            <a:off x="3227702" y="4726543"/>
            <a:ext cx="4275687" cy="1648500"/>
          </a:xfrm>
          <a:prstGeom prst="line">
            <a:avLst/>
          </a:prstGeom>
          <a:ln w="317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flipH="1">
            <a:off x="3222793" y="4726543"/>
            <a:ext cx="2499497" cy="1648500"/>
          </a:xfrm>
          <a:prstGeom prst="line">
            <a:avLst/>
          </a:prstGeom>
          <a:ln w="317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flipH="1">
            <a:off x="4616338" y="4726543"/>
            <a:ext cx="2887051" cy="1648500"/>
          </a:xfrm>
          <a:prstGeom prst="line">
            <a:avLst/>
          </a:prstGeom>
          <a:ln w="317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flipH="1">
            <a:off x="6387092" y="4726543"/>
            <a:ext cx="1116297" cy="1648500"/>
          </a:xfrm>
          <a:prstGeom prst="line">
            <a:avLst/>
          </a:prstGeom>
          <a:ln w="317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7503389" y="4726543"/>
            <a:ext cx="67243" cy="1648500"/>
          </a:xfrm>
          <a:prstGeom prst="line">
            <a:avLst/>
          </a:prstGeom>
          <a:ln w="317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6" name="TextBox 115"/>
              <p:cNvSpPr txBox="1"/>
              <p:nvPr/>
            </p:nvSpPr>
            <p:spPr>
              <a:xfrm>
                <a:off x="2595878" y="6400801"/>
                <a:ext cx="4416337" cy="40498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solidFill>
                                <a:schemeClr val="bg1"/>
                              </a:solidFill>
                              <a:latin typeface="Cambria Math"/>
                            </a:rPr>
                          </m:ctrlPr>
                        </m:dPr>
                        <m:e>
                          <m:r>
                            <a:rPr lang="en-US" i="1">
                              <a:solidFill>
                                <a:schemeClr val="bg1"/>
                              </a:solidFill>
                              <a:latin typeface="Cambria Math"/>
                            </a:rPr>
                            <m:t>𝑠𝑡𝑎𝑟</m:t>
                          </m:r>
                          <m:sSub>
                            <m:sSubPr>
                              <m:ctrlPr>
                                <a:rPr lang="en-US" i="1">
                                  <a:solidFill>
                                    <a:schemeClr val="bg1"/>
                                  </a:solidFill>
                                  <a:latin typeface="Cambria Math"/>
                                </a:rPr>
                              </m:ctrlPr>
                            </m:sSubPr>
                            <m:e>
                              <m:r>
                                <a:rPr lang="en-US" i="1">
                                  <a:solidFill>
                                    <a:schemeClr val="bg1"/>
                                  </a:solidFill>
                                  <a:latin typeface="Cambria Math"/>
                                </a:rPr>
                                <m:t>𝑡</m:t>
                              </m:r>
                            </m:e>
                            <m:sub>
                              <m:r>
                                <a:rPr lang="en-US" i="1">
                                  <a:solidFill>
                                    <a:schemeClr val="bg1"/>
                                  </a:solidFill>
                                  <a:latin typeface="Cambria Math"/>
                                </a:rPr>
                                <m:t>2,</m:t>
                              </m:r>
                              <m:r>
                                <a:rPr lang="en-US" b="0" i="1" smtClean="0">
                                  <a:solidFill>
                                    <a:schemeClr val="bg1"/>
                                  </a:solidFill>
                                  <a:latin typeface="Cambria Math"/>
                                </a:rPr>
                                <m:t>2</m:t>
                              </m:r>
                            </m:sub>
                          </m:sSub>
                          <m:r>
                            <a:rPr lang="en-US" i="1">
                              <a:solidFill>
                                <a:schemeClr val="bg1"/>
                              </a:solidFill>
                              <a:latin typeface="Cambria Math"/>
                            </a:rPr>
                            <m:t>..</m:t>
                          </m:r>
                          <m:r>
                            <a:rPr lang="en-US" i="1">
                              <a:solidFill>
                                <a:schemeClr val="bg1"/>
                              </a:solidFill>
                              <a:latin typeface="Cambria Math"/>
                            </a:rPr>
                            <m:t>𝑒𝑛</m:t>
                          </m:r>
                          <m:sSub>
                            <m:sSubPr>
                              <m:ctrlPr>
                                <a:rPr lang="en-US" i="1">
                                  <a:solidFill>
                                    <a:schemeClr val="bg1"/>
                                  </a:solidFill>
                                  <a:latin typeface="Cambria Math"/>
                                </a:rPr>
                              </m:ctrlPr>
                            </m:sSubPr>
                            <m:e>
                              <m:r>
                                <a:rPr lang="en-US" i="1">
                                  <a:solidFill>
                                    <a:schemeClr val="bg1"/>
                                  </a:solidFill>
                                  <a:latin typeface="Cambria Math"/>
                                </a:rPr>
                                <m:t>𝑑</m:t>
                              </m:r>
                            </m:e>
                            <m:sub>
                              <m:r>
                                <a:rPr lang="en-US" i="1">
                                  <a:solidFill>
                                    <a:schemeClr val="bg1"/>
                                  </a:solidFill>
                                  <a:latin typeface="Cambria Math"/>
                                </a:rPr>
                                <m:t>2,</m:t>
                              </m:r>
                              <m:r>
                                <a:rPr lang="en-US" b="0" i="1" smtClean="0">
                                  <a:solidFill>
                                    <a:schemeClr val="bg1"/>
                                  </a:solidFill>
                                  <a:latin typeface="Cambria Math"/>
                                </a:rPr>
                                <m:t>2</m:t>
                              </m:r>
                            </m:sub>
                          </m:sSub>
                        </m:e>
                      </m:d>
                      <m:r>
                        <a:rPr lang="en-US" i="1">
                          <a:solidFill>
                            <a:schemeClr val="bg1"/>
                          </a:solidFill>
                          <a:latin typeface="Cambria Math"/>
                        </a:rPr>
                        <m:t>∩</m:t>
                      </m:r>
                      <m:d>
                        <m:dPr>
                          <m:begChr m:val="["/>
                          <m:endChr m:val="]"/>
                          <m:ctrlPr>
                            <a:rPr lang="en-US" i="1">
                              <a:solidFill>
                                <a:schemeClr val="bg1"/>
                              </a:solidFill>
                              <a:latin typeface="Cambria Math"/>
                            </a:rPr>
                          </m:ctrlPr>
                        </m:dPr>
                        <m:e>
                          <m:r>
                            <a:rPr lang="en-US" i="1">
                              <a:solidFill>
                                <a:schemeClr val="bg1"/>
                              </a:solidFill>
                              <a:latin typeface="Cambria Math"/>
                            </a:rPr>
                            <m:t>𝑠𝑡𝑎𝑟</m:t>
                          </m:r>
                          <m:sSub>
                            <m:sSubPr>
                              <m:ctrlPr>
                                <a:rPr lang="en-US" i="1">
                                  <a:solidFill>
                                    <a:schemeClr val="bg1"/>
                                  </a:solidFill>
                                  <a:latin typeface="Cambria Math"/>
                                </a:rPr>
                              </m:ctrlPr>
                            </m:sSubPr>
                            <m:e>
                              <m:r>
                                <a:rPr lang="en-US" i="1">
                                  <a:solidFill>
                                    <a:schemeClr val="bg1"/>
                                  </a:solidFill>
                                  <a:latin typeface="Cambria Math"/>
                                </a:rPr>
                                <m:t>𝑡</m:t>
                              </m:r>
                            </m:e>
                            <m:sub>
                              <m:r>
                                <a:rPr lang="en-US" b="0" i="1" smtClean="0">
                                  <a:solidFill>
                                    <a:schemeClr val="bg1"/>
                                  </a:solidFill>
                                  <a:latin typeface="Cambria Math"/>
                                </a:rPr>
                                <m:t>4</m:t>
                              </m:r>
                              <m:r>
                                <a:rPr lang="en-US" i="1">
                                  <a:solidFill>
                                    <a:schemeClr val="bg1"/>
                                  </a:solidFill>
                                  <a:latin typeface="Cambria Math"/>
                                </a:rPr>
                                <m:t>,</m:t>
                              </m:r>
                              <m:r>
                                <a:rPr lang="en-US" b="0" i="1" smtClean="0">
                                  <a:solidFill>
                                    <a:schemeClr val="bg1"/>
                                  </a:solidFill>
                                  <a:latin typeface="Cambria Math"/>
                                </a:rPr>
                                <m:t>2</m:t>
                              </m:r>
                            </m:sub>
                          </m:sSub>
                          <m:r>
                            <a:rPr lang="en-US" i="1">
                              <a:solidFill>
                                <a:schemeClr val="bg1"/>
                              </a:solidFill>
                              <a:latin typeface="Cambria Math"/>
                            </a:rPr>
                            <m:t>..</m:t>
                          </m:r>
                          <m:r>
                            <a:rPr lang="en-US" i="1">
                              <a:solidFill>
                                <a:schemeClr val="bg1"/>
                              </a:solidFill>
                              <a:latin typeface="Cambria Math"/>
                            </a:rPr>
                            <m:t>𝑒𝑛</m:t>
                          </m:r>
                          <m:sSub>
                            <m:sSubPr>
                              <m:ctrlPr>
                                <a:rPr lang="en-US" i="1">
                                  <a:solidFill>
                                    <a:schemeClr val="bg1"/>
                                  </a:solidFill>
                                  <a:latin typeface="Cambria Math"/>
                                </a:rPr>
                              </m:ctrlPr>
                            </m:sSubPr>
                            <m:e>
                              <m:r>
                                <a:rPr lang="en-US" i="1">
                                  <a:solidFill>
                                    <a:schemeClr val="bg1"/>
                                  </a:solidFill>
                                  <a:latin typeface="Cambria Math"/>
                                </a:rPr>
                                <m:t>𝑑</m:t>
                              </m:r>
                            </m:e>
                            <m:sub>
                              <m:r>
                                <a:rPr lang="en-US" b="0" i="1" smtClean="0">
                                  <a:solidFill>
                                    <a:schemeClr val="bg1"/>
                                  </a:solidFill>
                                  <a:latin typeface="Cambria Math"/>
                                </a:rPr>
                                <m:t>4</m:t>
                              </m:r>
                              <m:r>
                                <a:rPr lang="en-US" i="1">
                                  <a:solidFill>
                                    <a:schemeClr val="bg1"/>
                                  </a:solidFill>
                                  <a:latin typeface="Cambria Math"/>
                                </a:rPr>
                                <m:t>,</m:t>
                              </m:r>
                              <m:r>
                                <a:rPr lang="en-US" b="0" i="1" smtClean="0">
                                  <a:solidFill>
                                    <a:schemeClr val="bg1"/>
                                  </a:solidFill>
                                  <a:latin typeface="Cambria Math"/>
                                </a:rPr>
                                <m:t>2</m:t>
                              </m:r>
                            </m:sub>
                          </m:sSub>
                        </m:e>
                      </m:d>
                      <m:r>
                        <a:rPr lang="en-US" i="1">
                          <a:solidFill>
                            <a:schemeClr val="bg1"/>
                          </a:solidFill>
                          <a:latin typeface="Cambria Math"/>
                        </a:rPr>
                        <m:t>=</m:t>
                      </m:r>
                      <m:r>
                        <a:rPr lang="en-US" b="0" i="1" smtClean="0">
                          <a:solidFill>
                            <a:schemeClr val="bg1"/>
                          </a:solidFill>
                          <a:latin typeface="Cambria Math"/>
                        </a:rPr>
                        <m:t>∅</m:t>
                      </m:r>
                    </m:oMath>
                  </m:oMathPara>
                </a14:m>
                <a:endParaRPr lang="en-US" dirty="0" smtClean="0">
                  <a:solidFill>
                    <a:schemeClr val="bg1"/>
                  </a:solidFill>
                </a:endParaRPr>
              </a:p>
            </p:txBody>
          </p:sp>
        </mc:Choice>
        <mc:Fallback xmlns:mv="urn:schemas-microsoft-com:mac:vml" xmlns="">
          <p:sp>
            <p:nvSpPr>
              <p:cNvPr id="116" name="TextBox 115"/>
              <p:cNvSpPr txBox="1">
                <a:spLocks noRot="1" noChangeAspect="1" noMove="1" noResize="1" noEditPoints="1" noAdjustHandles="1" noChangeArrowheads="1" noChangeShapeType="1" noTextEdit="1"/>
              </p:cNvSpPr>
              <p:nvPr/>
            </p:nvSpPr>
            <p:spPr>
              <a:xfrm>
                <a:off x="2595878" y="6400801"/>
                <a:ext cx="4416337" cy="404983"/>
              </a:xfrm>
              <a:prstGeom prst="rect">
                <a:avLst/>
              </a:prstGeom>
              <a:blipFill rotWithShape="1">
                <a:blip r:embed="rId2"/>
                <a:stretch>
                  <a:fillRect t="-1515" r="-1519" b="-21212"/>
                </a:stretch>
              </a:blipFill>
            </p:spPr>
            <p:txBody>
              <a:bodyPr/>
              <a:lstStyle/>
              <a:p>
                <a:r>
                  <a:rPr lang="en-US">
                    <a:noFill/>
                  </a:rPr>
                  <a:t> </a:t>
                </a:r>
              </a:p>
            </p:txBody>
          </p:sp>
        </mc:Fallback>
      </mc:AlternateContent>
      <p:cxnSp>
        <p:nvCxnSpPr>
          <p:cNvPr id="85" name="Straight Connector 84"/>
          <p:cNvCxnSpPr/>
          <p:nvPr/>
        </p:nvCxnSpPr>
        <p:spPr>
          <a:xfrm>
            <a:off x="1829248" y="4726543"/>
            <a:ext cx="0" cy="1645920"/>
          </a:xfrm>
          <a:prstGeom prst="line">
            <a:avLst/>
          </a:prstGeom>
          <a:ln w="317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1697265"/>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z="4800" dirty="0" smtClean="0">
                <a:latin typeface="Calibri" pitchFamily="34" charset="0"/>
              </a:rPr>
              <a:t>SMT@SRI: </a:t>
            </a:r>
            <a:r>
              <a:rPr sz="4800" dirty="0" err="1" smtClean="0">
                <a:latin typeface="Calibri" pitchFamily="34" charset="0"/>
              </a:rPr>
              <a:t>Yices</a:t>
            </a:r>
            <a:endParaRPr sz="4800" spc="-167" dirty="0">
              <a:solidFill>
                <a:schemeClr val="accent1"/>
              </a:solidFill>
              <a:effectLst>
                <a:outerShdw blurRad="50800" dist="38100" dir="2700000" algn="tl" rotWithShape="0">
                  <a:prstClr val="black">
                    <a:alpha val="61000"/>
                  </a:prstClr>
                </a:outerShdw>
              </a:effectLst>
              <a:latin typeface="Calibri" pitchFamily="34" charset="0"/>
            </a:endParaRPr>
          </a:p>
        </p:txBody>
      </p:sp>
      <p:sp>
        <p:nvSpPr>
          <p:cNvPr id="3" name="Content Placeholder 2"/>
          <p:cNvSpPr>
            <a:spLocks noGrp="1"/>
          </p:cNvSpPr>
          <p:nvPr>
            <p:ph idx="1"/>
          </p:nvPr>
        </p:nvSpPr>
        <p:spPr>
          <a:xfrm>
            <a:off x="381000" y="1412875"/>
            <a:ext cx="8382000" cy="5467137"/>
          </a:xfrm>
        </p:spPr>
        <p:txBody>
          <a:bodyPr/>
          <a:lstStyle/>
          <a:p>
            <a:r>
              <a:rPr lang="en-US" dirty="0" err="1" smtClean="0">
                <a:solidFill>
                  <a:srgbClr val="FF0000"/>
                </a:solidFill>
              </a:rPr>
              <a:t>Yices</a:t>
            </a:r>
            <a:r>
              <a:rPr lang="en-US" dirty="0" smtClean="0">
                <a:solidFill>
                  <a:srgbClr val="FF0000"/>
                </a:solidFill>
              </a:rPr>
              <a:t> is </a:t>
            </a:r>
            <a:r>
              <a:rPr lang="en-US" dirty="0" err="1" smtClean="0">
                <a:solidFill>
                  <a:srgbClr val="FF0000"/>
                </a:solidFill>
              </a:rPr>
              <a:t>SRI’s</a:t>
            </a:r>
            <a:r>
              <a:rPr lang="en-US" dirty="0" smtClean="0">
                <a:solidFill>
                  <a:srgbClr val="FF0000"/>
                </a:solidFill>
              </a:rPr>
              <a:t> SMT Solver</a:t>
            </a:r>
          </a:p>
          <a:p>
            <a:pPr lvl="1"/>
            <a:r>
              <a:rPr lang="en-US" dirty="0" smtClean="0"/>
              <a:t>Freely available for non-commercial use</a:t>
            </a:r>
          </a:p>
          <a:p>
            <a:pPr lvl="1"/>
            <a:r>
              <a:rPr lang="en-US" dirty="0" smtClean="0"/>
              <a:t>Multiple platforms are supported (Windows, Mac OS X, Linux)</a:t>
            </a:r>
          </a:p>
          <a:p>
            <a:pPr lvl="1"/>
            <a:r>
              <a:rPr lang="en-US" dirty="0" smtClean="0"/>
              <a:t>Backend of other SRI tools (PVS, SAL model checkers)</a:t>
            </a:r>
          </a:p>
          <a:p>
            <a:r>
              <a:rPr lang="en-US" dirty="0" smtClean="0"/>
              <a:t>Two versions exist</a:t>
            </a:r>
          </a:p>
          <a:p>
            <a:pPr lvl="1"/>
            <a:r>
              <a:rPr lang="en-US" dirty="0" err="1" smtClean="0"/>
              <a:t>Yices</a:t>
            </a:r>
            <a:r>
              <a:rPr lang="en-US" dirty="0" smtClean="0"/>
              <a:t> 1 is the official system (first release, August 2006)</a:t>
            </a:r>
          </a:p>
          <a:p>
            <a:pPr lvl="1"/>
            <a:r>
              <a:rPr lang="en-US" dirty="0" err="1" smtClean="0"/>
              <a:t>Yices</a:t>
            </a:r>
            <a:r>
              <a:rPr lang="en-US" dirty="0" smtClean="0"/>
              <a:t> 2 is an improved version under development (prerelease prototypes are available)</a:t>
            </a:r>
          </a:p>
          <a:p>
            <a:r>
              <a:rPr lang="en-US" dirty="0" smtClean="0">
                <a:solidFill>
                  <a:srgbClr val="008000"/>
                </a:solidFill>
              </a:rPr>
              <a:t>Interface:</a:t>
            </a:r>
          </a:p>
          <a:p>
            <a:pPr lvl="1"/>
            <a:r>
              <a:rPr lang="en-US" dirty="0" smtClean="0"/>
              <a:t>Text: both SMT LIB 1.2 + </a:t>
            </a:r>
            <a:r>
              <a:rPr lang="en-US" dirty="0" err="1" smtClean="0"/>
              <a:t>Yices’s</a:t>
            </a:r>
            <a:r>
              <a:rPr lang="en-US" dirty="0" smtClean="0"/>
              <a:t> own input language</a:t>
            </a:r>
          </a:p>
          <a:p>
            <a:pPr lvl="1"/>
            <a:r>
              <a:rPr lang="en-US" dirty="0" smtClean="0"/>
              <a:t>Library API (C/C++)</a:t>
            </a:r>
          </a:p>
          <a:p>
            <a:r>
              <a:rPr lang="en-US" dirty="0" smtClean="0">
                <a:hlinkClick r:id="rId3"/>
              </a:rPr>
              <a:t>http://yices.csl.sri.com/</a:t>
            </a:r>
            <a:endParaRPr lang="en-US" dirty="0" smtClean="0"/>
          </a:p>
          <a:p>
            <a:pPr>
              <a:buNone/>
            </a:pPr>
            <a:endParaRPr lang="en-US" dirty="0" smtClean="0"/>
          </a:p>
        </p:txBody>
      </p:sp>
    </p:spTree>
    <p:extLst>
      <p:ext uri="{BB962C8B-B14F-4D97-AF65-F5344CB8AC3E}">
        <p14:creationId xmlns:p14="http://schemas.microsoft.com/office/powerpoint/2010/main" val="3982269565"/>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747897"/>
          </a:xfrm>
        </p:spPr>
        <p:txBody>
          <a:bodyPr/>
          <a:lstStyle/>
          <a:p>
            <a:r>
              <a:rPr lang="en-US" dirty="0"/>
              <a:t>Job Shop Scheduling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81000" y="1412875"/>
                <a:ext cx="8382000" cy="3255122"/>
              </a:xfrm>
            </p:spPr>
            <p:txBody>
              <a:bodyPr/>
              <a:lstStyle/>
              <a:p>
                <a:pPr marL="0" indent="0">
                  <a:buNone/>
                </a:pPr>
                <a:r>
                  <a:rPr lang="en-US" b="1" dirty="0" smtClean="0">
                    <a:solidFill>
                      <a:srgbClr val="7030A0"/>
                    </a:solidFill>
                  </a:rPr>
                  <a:t>Constraints:	</a:t>
                </a:r>
                <a:r>
                  <a:rPr lang="en-US" dirty="0" smtClean="0"/>
                  <a:t>				</a:t>
                </a:r>
                <a:r>
                  <a:rPr lang="en-US" b="1" dirty="0" smtClean="0">
                    <a:solidFill>
                      <a:srgbClr val="7030A0"/>
                    </a:solidFill>
                  </a:rPr>
                  <a:t>Encoding:</a:t>
                </a:r>
              </a:p>
              <a:p>
                <a:pPr marL="377016" lvl="1" indent="0">
                  <a:buNone/>
                </a:pPr>
                <a:r>
                  <a:rPr lang="en-US" sz="2800" b="1" dirty="0" smtClean="0"/>
                  <a:t>Precedence</a:t>
                </a:r>
                <a:r>
                  <a:rPr lang="en-US" sz="2800" dirty="0" smtClean="0"/>
                  <a:t>:</a:t>
                </a:r>
                <a:r>
                  <a:rPr lang="en-US" i="1" dirty="0">
                    <a:latin typeface="Cambria Math"/>
                  </a:rPr>
                  <a:t>	</a:t>
                </a:r>
                <a:r>
                  <a:rPr lang="en-US" i="1" dirty="0" smtClean="0">
                    <a:latin typeface="Cambria Math"/>
                  </a:rPr>
                  <a:t>			</a:t>
                </a:r>
                <a14:m>
                  <m:oMath xmlns:m="http://schemas.openxmlformats.org/officeDocument/2006/math">
                    <m:sSub>
                      <m:sSubPr>
                        <m:ctrlPr>
                          <a:rPr lang="en-US" i="1">
                            <a:latin typeface="Cambria Math"/>
                          </a:rPr>
                        </m:ctrlPr>
                      </m:sSubPr>
                      <m:e>
                        <m:r>
                          <a:rPr lang="en-US" i="1">
                            <a:latin typeface="Cambria Math"/>
                          </a:rPr>
                          <m:t>𝑡</m:t>
                        </m:r>
                      </m:e>
                      <m:sub>
                        <m:r>
                          <a:rPr lang="en-US" i="1">
                            <a:latin typeface="Cambria Math"/>
                          </a:rPr>
                          <m:t>2,3</m:t>
                        </m:r>
                      </m:sub>
                    </m:sSub>
                  </m:oMath>
                </a14:m>
                <a:r>
                  <a:rPr lang="en-US" i="1" dirty="0" smtClean="0">
                    <a:latin typeface="Cambria Math"/>
                  </a:rPr>
                  <a:t> - </a:t>
                </a:r>
                <a:r>
                  <a:rPr lang="en-US" dirty="0" smtClean="0">
                    <a:latin typeface="Cambria Math"/>
                  </a:rPr>
                  <a:t>start time of </a:t>
                </a:r>
                <a:br>
                  <a:rPr lang="en-US" dirty="0" smtClean="0">
                    <a:latin typeface="Cambria Math"/>
                  </a:rPr>
                </a:br>
                <a:r>
                  <a:rPr lang="en-US" dirty="0" smtClean="0">
                    <a:latin typeface="Cambria Math"/>
                  </a:rPr>
                  <a:t>						          job 2 on </a:t>
                </a:r>
                <a:r>
                  <a:rPr lang="en-US" dirty="0" err="1" smtClean="0">
                    <a:latin typeface="Cambria Math"/>
                  </a:rPr>
                  <a:t>mach</a:t>
                </a:r>
                <a:r>
                  <a:rPr lang="en-US" dirty="0" smtClean="0">
                    <a:latin typeface="Cambria Math"/>
                  </a:rPr>
                  <a:t> 3</a:t>
                </a:r>
              </a:p>
              <a:p>
                <a:pPr marL="377016" lvl="1" indent="0">
                  <a:buNone/>
                </a:pPr>
                <a:r>
                  <a:rPr lang="en-US" i="1" dirty="0">
                    <a:latin typeface="Cambria Math"/>
                  </a:rPr>
                  <a:t>	</a:t>
                </a:r>
                <a:r>
                  <a:rPr lang="en-US" i="1" dirty="0" smtClean="0">
                    <a:latin typeface="Cambria Math"/>
                  </a:rPr>
                  <a:t>					</a:t>
                </a:r>
                <a14:m>
                  <m:oMath xmlns:m="http://schemas.openxmlformats.org/officeDocument/2006/math">
                    <m:sSub>
                      <m:sSubPr>
                        <m:ctrlPr>
                          <a:rPr lang="en-US" i="1">
                            <a:latin typeface="Cambria Math"/>
                          </a:rPr>
                        </m:ctrlPr>
                      </m:sSubPr>
                      <m:e>
                        <m:r>
                          <a:rPr lang="en-US" i="1">
                            <a:latin typeface="Cambria Math"/>
                          </a:rPr>
                          <m:t>𝑑</m:t>
                        </m:r>
                      </m:e>
                      <m:sub>
                        <m:r>
                          <a:rPr lang="en-US" i="1">
                            <a:latin typeface="Cambria Math"/>
                          </a:rPr>
                          <m:t>2,3</m:t>
                        </m:r>
                      </m:sub>
                    </m:sSub>
                  </m:oMath>
                </a14:m>
                <a:r>
                  <a:rPr lang="en-US" i="1" dirty="0" smtClean="0">
                    <a:latin typeface="Cambria Math"/>
                  </a:rPr>
                  <a:t> -</a:t>
                </a:r>
                <a:r>
                  <a:rPr lang="en-US" dirty="0" smtClean="0">
                    <a:latin typeface="Cambria Math"/>
                  </a:rPr>
                  <a:t> duration of</a:t>
                </a:r>
                <a:br>
                  <a:rPr lang="en-US" dirty="0" smtClean="0">
                    <a:latin typeface="Cambria Math"/>
                  </a:rPr>
                </a:br>
                <a:r>
                  <a:rPr lang="en-US" dirty="0" smtClean="0">
                    <a:latin typeface="Cambria Math"/>
                  </a:rPr>
                  <a:t>						           job 2 on </a:t>
                </a:r>
                <a:r>
                  <a:rPr lang="en-US" dirty="0" err="1" smtClean="0">
                    <a:latin typeface="Cambria Math"/>
                  </a:rPr>
                  <a:t>mach</a:t>
                </a:r>
                <a:r>
                  <a:rPr lang="en-US" dirty="0" smtClean="0">
                    <a:latin typeface="Cambria Math"/>
                  </a:rPr>
                  <a:t> 3</a:t>
                </a:r>
                <a:endParaRPr lang="en-US" i="1" dirty="0" smtClean="0">
                  <a:latin typeface="Cambria Math"/>
                </a:endParaRPr>
              </a:p>
              <a:p>
                <a:pPr marL="377016" lvl="1" indent="0">
                  <a:buNone/>
                </a:pPr>
                <a:r>
                  <a:rPr lang="en-US" b="0" i="1" dirty="0">
                    <a:latin typeface="Cambria Math"/>
                  </a:rPr>
                  <a:t>	</a:t>
                </a:r>
                <a:r>
                  <a:rPr lang="en-US" b="0" i="1" dirty="0" smtClean="0">
                    <a:latin typeface="Cambria Math"/>
                  </a:rPr>
                  <a:t>					</a:t>
                </a:r>
                <a14:m>
                  <m:oMath xmlns:m="http://schemas.openxmlformats.org/officeDocument/2006/math">
                    <m:sSub>
                      <m:sSubPr>
                        <m:ctrlPr>
                          <a:rPr lang="en-US" b="0" i="1" smtClean="0">
                            <a:latin typeface="Cambria Math"/>
                          </a:rPr>
                        </m:ctrlPr>
                      </m:sSubPr>
                      <m:e>
                        <m:r>
                          <a:rPr lang="en-US" b="0" i="1" smtClean="0">
                            <a:latin typeface="Cambria Math"/>
                          </a:rPr>
                          <m:t>𝑡</m:t>
                        </m:r>
                      </m:e>
                      <m:sub>
                        <m:r>
                          <a:rPr lang="en-US" b="0" i="1" smtClean="0">
                            <a:latin typeface="Cambria Math"/>
                          </a:rPr>
                          <m:t>2,3</m:t>
                        </m:r>
                      </m:sub>
                    </m:sSub>
                    <m:r>
                      <a:rPr lang="en-US" b="0" i="1" smtClean="0">
                        <a:latin typeface="Cambria Math"/>
                      </a:rPr>
                      <m:t>+</m:t>
                    </m:r>
                    <m:sSub>
                      <m:sSubPr>
                        <m:ctrlPr>
                          <a:rPr lang="en-US" b="0" i="1" smtClean="0">
                            <a:latin typeface="Cambria Math"/>
                          </a:rPr>
                        </m:ctrlPr>
                      </m:sSubPr>
                      <m:e>
                        <m:r>
                          <a:rPr lang="en-US" b="0" i="1" smtClean="0">
                            <a:latin typeface="Cambria Math"/>
                          </a:rPr>
                          <m:t>𝑑</m:t>
                        </m:r>
                      </m:e>
                      <m:sub>
                        <m:r>
                          <a:rPr lang="en-US" b="0" i="1" smtClean="0">
                            <a:latin typeface="Cambria Math"/>
                          </a:rPr>
                          <m:t>2,3</m:t>
                        </m:r>
                      </m:sub>
                    </m:sSub>
                    <m:r>
                      <a:rPr lang="en-US" b="0" i="1" smtClean="0">
                        <a:latin typeface="Cambria Math"/>
                      </a:rPr>
                      <m:t>≤</m:t>
                    </m:r>
                    <m:sSub>
                      <m:sSubPr>
                        <m:ctrlPr>
                          <a:rPr lang="en-US" b="0" i="1" smtClean="0">
                            <a:latin typeface="Cambria Math"/>
                          </a:rPr>
                        </m:ctrlPr>
                      </m:sSubPr>
                      <m:e>
                        <m:r>
                          <a:rPr lang="en-US" b="0" i="1" smtClean="0">
                            <a:latin typeface="Cambria Math"/>
                          </a:rPr>
                          <m:t>𝑡</m:t>
                        </m:r>
                      </m:e>
                      <m:sub>
                        <m:r>
                          <a:rPr lang="en-US" b="0" i="1" smtClean="0">
                            <a:latin typeface="Cambria Math"/>
                          </a:rPr>
                          <m:t>2,4</m:t>
                        </m:r>
                      </m:sub>
                    </m:sSub>
                  </m:oMath>
                </a14:m>
                <a:endParaRPr lang="en-US" dirty="0" smtClean="0"/>
              </a:p>
              <a:p>
                <a:pPr marL="377016" lvl="1" indent="0">
                  <a:buNone/>
                </a:pPr>
                <a:endParaRPr lang="en-US" dirty="0" smtClean="0"/>
              </a:p>
              <a:p>
                <a:pPr marL="377016" lvl="1" indent="0">
                  <a:buNone/>
                </a:pPr>
                <a:r>
                  <a:rPr lang="en-US" sz="2800" b="1" dirty="0" smtClean="0"/>
                  <a:t>Resource</a:t>
                </a:r>
                <a:r>
                  <a:rPr lang="en-US" sz="2800" dirty="0" smtClean="0"/>
                  <a:t>:</a:t>
                </a:r>
              </a:p>
            </p:txBody>
          </p:sp>
        </mc:Choice>
        <mc:Fallback xmlns:mv="urn:schemas-microsoft-com:mac:vml" xmlns="">
          <p:sp>
            <p:nvSpPr>
              <p:cNvPr id="3" name="Content Placeholder 2"/>
              <p:cNvSpPr>
                <a:spLocks noGrp="1" noRot="1" noChangeAspect="1" noMove="1" noResize="1" noEditPoints="1" noAdjustHandles="1" noChangeArrowheads="1" noChangeShapeType="1" noTextEdit="1"/>
              </p:cNvSpPr>
              <p:nvPr>
                <p:ph idx="1"/>
              </p:nvPr>
            </p:nvSpPr>
            <p:spPr>
              <a:xfrm>
                <a:off x="381000" y="1412875"/>
                <a:ext cx="8382000" cy="3255122"/>
              </a:xfrm>
              <a:blipFill rotWithShape="1">
                <a:blip r:embed="rId2"/>
                <a:stretch>
                  <a:fillRect l="-2618" t="-4494" r="-1673" b="-5618"/>
                </a:stretch>
              </a:blipFill>
            </p:spPr>
            <p:txBody>
              <a:bodyPr/>
              <a:lstStyle/>
              <a:p>
                <a:r>
                  <a:rPr lang="en-US">
                    <a:noFill/>
                  </a:rPr>
                  <a:t> </a:t>
                </a:r>
              </a:p>
            </p:txBody>
          </p:sp>
        </mc:Fallback>
      </mc:AlternateContent>
      <p:cxnSp>
        <p:nvCxnSpPr>
          <p:cNvPr id="41" name="Straight Connector 40"/>
          <p:cNvCxnSpPr/>
          <p:nvPr/>
        </p:nvCxnSpPr>
        <p:spPr>
          <a:xfrm>
            <a:off x="874504" y="2264513"/>
            <a:ext cx="0" cy="1213273"/>
          </a:xfrm>
          <a:prstGeom prst="line">
            <a:avLst/>
          </a:prstGeom>
          <a:ln>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874504" y="2264513"/>
            <a:ext cx="928888" cy="121327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874504" y="2264513"/>
            <a:ext cx="1857776" cy="1213273"/>
          </a:xfrm>
          <a:prstGeom prst="line">
            <a:avLst/>
          </a:prstGeom>
          <a:ln>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874504" y="2264513"/>
            <a:ext cx="3044161" cy="1213273"/>
          </a:xfrm>
          <a:prstGeom prst="line">
            <a:avLst/>
          </a:prstGeom>
          <a:ln>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874504" y="2264513"/>
            <a:ext cx="3827005" cy="1213273"/>
          </a:xfrm>
          <a:prstGeom prst="line">
            <a:avLst/>
          </a:prstGeom>
          <a:ln>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flipH="1">
            <a:off x="874504" y="2264513"/>
            <a:ext cx="1297482" cy="1213273"/>
          </a:xfrm>
          <a:prstGeom prst="line">
            <a:avLst/>
          </a:prstGeom>
          <a:ln>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flipH="1">
            <a:off x="1806664" y="2264513"/>
            <a:ext cx="365322" cy="121327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2186903" y="2264513"/>
            <a:ext cx="533963" cy="1213273"/>
          </a:xfrm>
          <a:prstGeom prst="line">
            <a:avLst/>
          </a:prstGeom>
          <a:ln>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2186903" y="2264513"/>
            <a:ext cx="1725700" cy="1213273"/>
          </a:xfrm>
          <a:prstGeom prst="line">
            <a:avLst/>
          </a:prstGeom>
          <a:ln>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2171986" y="2264513"/>
            <a:ext cx="2529523" cy="1213273"/>
          </a:xfrm>
          <a:prstGeom prst="line">
            <a:avLst/>
          </a:prstGeom>
          <a:ln>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flipH="1">
            <a:off x="2732280" y="2264513"/>
            <a:ext cx="737187" cy="1213273"/>
          </a:xfrm>
          <a:prstGeom prst="line">
            <a:avLst/>
          </a:prstGeom>
          <a:ln>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3469468" y="2264513"/>
            <a:ext cx="449197" cy="1213273"/>
          </a:xfrm>
          <a:prstGeom prst="line">
            <a:avLst/>
          </a:prstGeom>
          <a:ln>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3469468" y="2264513"/>
            <a:ext cx="1232041" cy="1213273"/>
          </a:xfrm>
          <a:prstGeom prst="line">
            <a:avLst/>
          </a:prstGeom>
          <a:ln>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flipH="1">
            <a:off x="874504" y="2264513"/>
            <a:ext cx="2594965" cy="1213273"/>
          </a:xfrm>
          <a:prstGeom prst="line">
            <a:avLst/>
          </a:prstGeom>
          <a:ln>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flipH="1">
            <a:off x="874504" y="2264513"/>
            <a:ext cx="3782183" cy="1213273"/>
          </a:xfrm>
          <a:prstGeom prst="line">
            <a:avLst/>
          </a:prstGeom>
          <a:ln>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flipH="1">
            <a:off x="1806664" y="2264513"/>
            <a:ext cx="2850023" cy="121327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flipH="1">
            <a:off x="1803392" y="2264513"/>
            <a:ext cx="1666077" cy="121327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flipH="1">
            <a:off x="2732280" y="2264513"/>
            <a:ext cx="1924407" cy="1213273"/>
          </a:xfrm>
          <a:prstGeom prst="line">
            <a:avLst/>
          </a:prstGeom>
          <a:ln>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flipH="1">
            <a:off x="3912603" y="2264513"/>
            <a:ext cx="744085" cy="1213273"/>
          </a:xfrm>
          <a:prstGeom prst="line">
            <a:avLst/>
          </a:prstGeom>
          <a:ln>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a:off x="4656687" y="2264513"/>
            <a:ext cx="44822" cy="1213273"/>
          </a:xfrm>
          <a:prstGeom prst="line">
            <a:avLst/>
          </a:prstGeom>
          <a:ln>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sp>
        <p:nvSpPr>
          <p:cNvPr id="61" name="TextBox 60"/>
          <p:cNvSpPr txBox="1"/>
          <p:nvPr/>
        </p:nvSpPr>
        <p:spPr>
          <a:xfrm>
            <a:off x="1238336" y="3035810"/>
            <a:ext cx="205575" cy="248525"/>
          </a:xfrm>
          <a:prstGeom prst="rect">
            <a:avLst/>
          </a:prstGeom>
          <a:noFill/>
        </p:spPr>
        <p:txBody>
          <a:bodyPr wrap="none" rtlCol="0">
            <a:spAutoFit/>
          </a:bodyPr>
          <a:lstStyle/>
          <a:p>
            <a:r>
              <a:rPr lang="en-US" b="1" dirty="0">
                <a:solidFill>
                  <a:srgbClr val="7030A0"/>
                </a:solidFill>
              </a:rPr>
              <a:t>4</a:t>
            </a:r>
            <a:endParaRPr lang="en-US" b="1" dirty="0" smtClean="0">
              <a:solidFill>
                <a:srgbClr val="7030A0"/>
              </a:solidFill>
            </a:endParaRPr>
          </a:p>
        </p:txBody>
      </p:sp>
      <p:sp>
        <p:nvSpPr>
          <p:cNvPr id="62" name="TextBox 61"/>
          <p:cNvSpPr txBox="1"/>
          <p:nvPr/>
        </p:nvSpPr>
        <p:spPr>
          <a:xfrm>
            <a:off x="2351096" y="2746887"/>
            <a:ext cx="205575" cy="248525"/>
          </a:xfrm>
          <a:prstGeom prst="rect">
            <a:avLst/>
          </a:prstGeom>
          <a:noFill/>
        </p:spPr>
        <p:txBody>
          <a:bodyPr wrap="none" rtlCol="0">
            <a:spAutoFit/>
          </a:bodyPr>
          <a:lstStyle/>
          <a:p>
            <a:r>
              <a:rPr lang="en-US" b="1" dirty="0" smtClean="0">
                <a:solidFill>
                  <a:srgbClr val="7030A0"/>
                </a:solidFill>
              </a:rPr>
              <a:t>1</a:t>
            </a:r>
          </a:p>
        </p:txBody>
      </p:sp>
      <p:sp>
        <p:nvSpPr>
          <p:cNvPr id="63" name="TextBox 62"/>
          <p:cNvSpPr txBox="1"/>
          <p:nvPr/>
        </p:nvSpPr>
        <p:spPr>
          <a:xfrm>
            <a:off x="1783785" y="2736777"/>
            <a:ext cx="205575" cy="248525"/>
          </a:xfrm>
          <a:prstGeom prst="rect">
            <a:avLst/>
          </a:prstGeom>
          <a:noFill/>
        </p:spPr>
        <p:txBody>
          <a:bodyPr wrap="none" rtlCol="0">
            <a:spAutoFit/>
          </a:bodyPr>
          <a:lstStyle/>
          <a:p>
            <a:r>
              <a:rPr lang="en-US" b="1" dirty="0">
                <a:solidFill>
                  <a:srgbClr val="7030A0"/>
                </a:solidFill>
              </a:rPr>
              <a:t>3</a:t>
            </a:r>
            <a:endParaRPr lang="en-US" b="1" dirty="0" smtClean="0">
              <a:solidFill>
                <a:srgbClr val="7030A0"/>
              </a:solidFill>
            </a:endParaRPr>
          </a:p>
        </p:txBody>
      </p:sp>
      <p:sp>
        <p:nvSpPr>
          <p:cNvPr id="64" name="TextBox 63"/>
          <p:cNvSpPr txBox="1"/>
          <p:nvPr/>
        </p:nvSpPr>
        <p:spPr>
          <a:xfrm>
            <a:off x="3100874" y="2915973"/>
            <a:ext cx="205575" cy="248525"/>
          </a:xfrm>
          <a:prstGeom prst="rect">
            <a:avLst/>
          </a:prstGeom>
          <a:noFill/>
        </p:spPr>
        <p:txBody>
          <a:bodyPr wrap="none" rtlCol="0">
            <a:spAutoFit/>
          </a:bodyPr>
          <a:lstStyle/>
          <a:p>
            <a:r>
              <a:rPr lang="en-US" b="1" dirty="0">
                <a:solidFill>
                  <a:srgbClr val="7030A0"/>
                </a:solidFill>
              </a:rPr>
              <a:t>2</a:t>
            </a:r>
            <a:endParaRPr lang="en-US" b="1" dirty="0" smtClean="0">
              <a:solidFill>
                <a:srgbClr val="7030A0"/>
              </a:solidFill>
            </a:endParaRPr>
          </a:p>
        </p:txBody>
      </p:sp>
      <p:cxnSp>
        <p:nvCxnSpPr>
          <p:cNvPr id="65" name="Straight Connector 64"/>
          <p:cNvCxnSpPr/>
          <p:nvPr/>
        </p:nvCxnSpPr>
        <p:spPr>
          <a:xfrm>
            <a:off x="895727" y="4713668"/>
            <a:ext cx="0" cy="1236568"/>
          </a:xfrm>
          <a:prstGeom prst="line">
            <a:avLst/>
          </a:prstGeom>
          <a:ln>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895727" y="4713668"/>
            <a:ext cx="972062" cy="1236568"/>
          </a:xfrm>
          <a:prstGeom prst="line">
            <a:avLst/>
          </a:prstGeom>
          <a:ln>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a:off x="895727" y="4713668"/>
            <a:ext cx="1944125" cy="1236568"/>
          </a:xfrm>
          <a:prstGeom prst="line">
            <a:avLst/>
          </a:prstGeom>
          <a:ln>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a:off x="895727" y="4713668"/>
            <a:ext cx="3185652" cy="1236568"/>
          </a:xfrm>
          <a:prstGeom prst="line">
            <a:avLst/>
          </a:prstGeom>
          <a:ln>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a:off x="895727" y="4713668"/>
            <a:ext cx="4004882" cy="1236568"/>
          </a:xfrm>
          <a:prstGeom prst="line">
            <a:avLst/>
          </a:prstGeom>
          <a:ln>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flipH="1">
            <a:off x="895727" y="4713668"/>
            <a:ext cx="1357789" cy="1236568"/>
          </a:xfrm>
          <a:prstGeom prst="line">
            <a:avLst/>
          </a:prstGeom>
          <a:ln>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flipH="1">
            <a:off x="1871214" y="4713668"/>
            <a:ext cx="382302" cy="123656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a:off x="2269125" y="4748012"/>
            <a:ext cx="558782" cy="1236568"/>
          </a:xfrm>
          <a:prstGeom prst="line">
            <a:avLst/>
          </a:prstGeom>
          <a:ln>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a:off x="2269125" y="4713668"/>
            <a:ext cx="1805910" cy="123656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2253516" y="4713668"/>
            <a:ext cx="2647093" cy="1236568"/>
          </a:xfrm>
          <a:prstGeom prst="line">
            <a:avLst/>
          </a:prstGeom>
          <a:ln>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flipH="1">
            <a:off x="2839852" y="4713668"/>
            <a:ext cx="771452" cy="1236568"/>
          </a:xfrm>
          <a:prstGeom prst="line">
            <a:avLst/>
          </a:prstGeom>
          <a:ln>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a:off x="3611303" y="4713668"/>
            <a:ext cx="470075" cy="1236568"/>
          </a:xfrm>
          <a:prstGeom prst="line">
            <a:avLst/>
          </a:prstGeom>
          <a:ln>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a:off x="3611303" y="4713668"/>
            <a:ext cx="1289306" cy="1236568"/>
          </a:xfrm>
          <a:prstGeom prst="line">
            <a:avLst/>
          </a:prstGeom>
          <a:ln>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flipH="1">
            <a:off x="895727" y="4713668"/>
            <a:ext cx="2715577" cy="1236568"/>
          </a:xfrm>
          <a:prstGeom prst="line">
            <a:avLst/>
          </a:prstGeom>
          <a:ln>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flipH="1">
            <a:off x="895727" y="4713668"/>
            <a:ext cx="3957977" cy="1236568"/>
          </a:xfrm>
          <a:prstGeom prst="line">
            <a:avLst/>
          </a:prstGeom>
          <a:ln>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flipH="1">
            <a:off x="1871214" y="4713668"/>
            <a:ext cx="2982490" cy="1236568"/>
          </a:xfrm>
          <a:prstGeom prst="line">
            <a:avLst/>
          </a:prstGeom>
          <a:ln>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flipH="1">
            <a:off x="1867789" y="4713668"/>
            <a:ext cx="1743515" cy="1236568"/>
          </a:xfrm>
          <a:prstGeom prst="line">
            <a:avLst/>
          </a:prstGeom>
          <a:ln>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flipH="1">
            <a:off x="2839852" y="4713668"/>
            <a:ext cx="2013852" cy="1236568"/>
          </a:xfrm>
          <a:prstGeom prst="line">
            <a:avLst/>
          </a:prstGeom>
          <a:ln>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flipH="1">
            <a:off x="4075035" y="4713668"/>
            <a:ext cx="778669" cy="1236568"/>
          </a:xfrm>
          <a:prstGeom prst="line">
            <a:avLst/>
          </a:prstGeom>
          <a:ln>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4853704" y="4713668"/>
            <a:ext cx="46905" cy="1236568"/>
          </a:xfrm>
          <a:prstGeom prst="line">
            <a:avLst/>
          </a:prstGeom>
          <a:ln>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6" name="TextBox 115"/>
              <p:cNvSpPr txBox="1"/>
              <p:nvPr/>
            </p:nvSpPr>
            <p:spPr>
              <a:xfrm>
                <a:off x="863811" y="5979219"/>
                <a:ext cx="4416337" cy="40498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a:solidFill>
                                <a:schemeClr val="bg1"/>
                              </a:solidFill>
                              <a:latin typeface="Cambria Math"/>
                            </a:rPr>
                          </m:ctrlPr>
                        </m:dPr>
                        <m:e>
                          <m:r>
                            <a:rPr lang="en-US" i="1">
                              <a:solidFill>
                                <a:schemeClr val="bg1"/>
                              </a:solidFill>
                              <a:latin typeface="Cambria Math"/>
                            </a:rPr>
                            <m:t>𝑠𝑡𝑎𝑟</m:t>
                          </m:r>
                          <m:sSub>
                            <m:sSubPr>
                              <m:ctrlPr>
                                <a:rPr lang="en-US" i="1">
                                  <a:solidFill>
                                    <a:schemeClr val="bg1"/>
                                  </a:solidFill>
                                  <a:latin typeface="Cambria Math"/>
                                </a:rPr>
                              </m:ctrlPr>
                            </m:sSubPr>
                            <m:e>
                              <m:r>
                                <a:rPr lang="en-US" i="1">
                                  <a:solidFill>
                                    <a:schemeClr val="bg1"/>
                                  </a:solidFill>
                                  <a:latin typeface="Cambria Math"/>
                                </a:rPr>
                                <m:t>𝑡</m:t>
                              </m:r>
                            </m:e>
                            <m:sub>
                              <m:r>
                                <a:rPr lang="en-US" i="1">
                                  <a:solidFill>
                                    <a:schemeClr val="bg1"/>
                                  </a:solidFill>
                                  <a:latin typeface="Cambria Math"/>
                                </a:rPr>
                                <m:t>2,2</m:t>
                              </m:r>
                            </m:sub>
                          </m:sSub>
                          <m:r>
                            <a:rPr lang="en-US" i="1">
                              <a:solidFill>
                                <a:schemeClr val="bg1"/>
                              </a:solidFill>
                              <a:latin typeface="Cambria Math"/>
                            </a:rPr>
                            <m:t>..</m:t>
                          </m:r>
                          <m:r>
                            <a:rPr lang="en-US" i="1">
                              <a:solidFill>
                                <a:schemeClr val="bg1"/>
                              </a:solidFill>
                              <a:latin typeface="Cambria Math"/>
                            </a:rPr>
                            <m:t>𝑒𝑛</m:t>
                          </m:r>
                          <m:sSub>
                            <m:sSubPr>
                              <m:ctrlPr>
                                <a:rPr lang="en-US" i="1">
                                  <a:solidFill>
                                    <a:schemeClr val="bg1"/>
                                  </a:solidFill>
                                  <a:latin typeface="Cambria Math"/>
                                </a:rPr>
                              </m:ctrlPr>
                            </m:sSubPr>
                            <m:e>
                              <m:r>
                                <a:rPr lang="en-US" i="1">
                                  <a:solidFill>
                                    <a:schemeClr val="bg1"/>
                                  </a:solidFill>
                                  <a:latin typeface="Cambria Math"/>
                                </a:rPr>
                                <m:t>𝑑</m:t>
                              </m:r>
                            </m:e>
                            <m:sub>
                              <m:r>
                                <a:rPr lang="en-US" i="1">
                                  <a:solidFill>
                                    <a:schemeClr val="bg1"/>
                                  </a:solidFill>
                                  <a:latin typeface="Cambria Math"/>
                                </a:rPr>
                                <m:t>2,2</m:t>
                              </m:r>
                            </m:sub>
                          </m:sSub>
                        </m:e>
                      </m:d>
                      <m:r>
                        <a:rPr lang="en-US" i="1">
                          <a:solidFill>
                            <a:schemeClr val="bg1"/>
                          </a:solidFill>
                          <a:latin typeface="Cambria Math"/>
                        </a:rPr>
                        <m:t>∩</m:t>
                      </m:r>
                      <m:d>
                        <m:dPr>
                          <m:begChr m:val="["/>
                          <m:endChr m:val="]"/>
                          <m:ctrlPr>
                            <a:rPr lang="en-US" i="1">
                              <a:solidFill>
                                <a:schemeClr val="bg1"/>
                              </a:solidFill>
                              <a:latin typeface="Cambria Math"/>
                            </a:rPr>
                          </m:ctrlPr>
                        </m:dPr>
                        <m:e>
                          <m:r>
                            <a:rPr lang="en-US" i="1">
                              <a:solidFill>
                                <a:schemeClr val="bg1"/>
                              </a:solidFill>
                              <a:latin typeface="Cambria Math"/>
                            </a:rPr>
                            <m:t>𝑠𝑡𝑎𝑟</m:t>
                          </m:r>
                          <m:sSub>
                            <m:sSubPr>
                              <m:ctrlPr>
                                <a:rPr lang="en-US" i="1">
                                  <a:solidFill>
                                    <a:schemeClr val="bg1"/>
                                  </a:solidFill>
                                  <a:latin typeface="Cambria Math"/>
                                </a:rPr>
                              </m:ctrlPr>
                            </m:sSubPr>
                            <m:e>
                              <m:r>
                                <a:rPr lang="en-US" i="1">
                                  <a:solidFill>
                                    <a:schemeClr val="bg1"/>
                                  </a:solidFill>
                                  <a:latin typeface="Cambria Math"/>
                                </a:rPr>
                                <m:t>𝑡</m:t>
                              </m:r>
                            </m:e>
                            <m:sub>
                              <m:r>
                                <a:rPr lang="en-US" i="1">
                                  <a:solidFill>
                                    <a:schemeClr val="bg1"/>
                                  </a:solidFill>
                                  <a:latin typeface="Cambria Math"/>
                                </a:rPr>
                                <m:t>4,2</m:t>
                              </m:r>
                            </m:sub>
                          </m:sSub>
                          <m:r>
                            <a:rPr lang="en-US" i="1">
                              <a:solidFill>
                                <a:schemeClr val="bg1"/>
                              </a:solidFill>
                              <a:latin typeface="Cambria Math"/>
                            </a:rPr>
                            <m:t>..</m:t>
                          </m:r>
                          <m:r>
                            <a:rPr lang="en-US" i="1">
                              <a:solidFill>
                                <a:schemeClr val="bg1"/>
                              </a:solidFill>
                              <a:latin typeface="Cambria Math"/>
                            </a:rPr>
                            <m:t>𝑒𝑛</m:t>
                          </m:r>
                          <m:sSub>
                            <m:sSubPr>
                              <m:ctrlPr>
                                <a:rPr lang="en-US" i="1">
                                  <a:solidFill>
                                    <a:schemeClr val="bg1"/>
                                  </a:solidFill>
                                  <a:latin typeface="Cambria Math"/>
                                </a:rPr>
                              </m:ctrlPr>
                            </m:sSubPr>
                            <m:e>
                              <m:r>
                                <a:rPr lang="en-US" i="1">
                                  <a:solidFill>
                                    <a:schemeClr val="bg1"/>
                                  </a:solidFill>
                                  <a:latin typeface="Cambria Math"/>
                                </a:rPr>
                                <m:t>𝑑</m:t>
                              </m:r>
                            </m:e>
                            <m:sub>
                              <m:r>
                                <a:rPr lang="en-US" i="1">
                                  <a:solidFill>
                                    <a:schemeClr val="bg1"/>
                                  </a:solidFill>
                                  <a:latin typeface="Cambria Math"/>
                                </a:rPr>
                                <m:t>4,2</m:t>
                              </m:r>
                            </m:sub>
                          </m:sSub>
                        </m:e>
                      </m:d>
                      <m:r>
                        <a:rPr lang="en-US" b="0" i="1" smtClean="0">
                          <a:solidFill>
                            <a:schemeClr val="bg1"/>
                          </a:solidFill>
                          <a:latin typeface="Cambria Math"/>
                        </a:rPr>
                        <m:t>=∅</m:t>
                      </m:r>
                    </m:oMath>
                  </m:oMathPara>
                </a14:m>
                <a:endParaRPr lang="en-US" dirty="0" smtClean="0">
                  <a:solidFill>
                    <a:schemeClr val="bg1"/>
                  </a:solidFill>
                </a:endParaRPr>
              </a:p>
            </p:txBody>
          </p:sp>
        </mc:Choice>
        <mc:Fallback xmlns:mv="urn:schemas-microsoft-com:mac:vml" xmlns="">
          <p:sp>
            <p:nvSpPr>
              <p:cNvPr id="116" name="TextBox 115"/>
              <p:cNvSpPr txBox="1">
                <a:spLocks noRot="1" noChangeAspect="1" noMove="1" noResize="1" noEditPoints="1" noAdjustHandles="1" noChangeArrowheads="1" noChangeShapeType="1" noTextEdit="1"/>
              </p:cNvSpPr>
              <p:nvPr/>
            </p:nvSpPr>
            <p:spPr>
              <a:xfrm>
                <a:off x="863811" y="5979219"/>
                <a:ext cx="4416337" cy="404983"/>
              </a:xfrm>
              <a:prstGeom prst="rect">
                <a:avLst/>
              </a:prstGeom>
              <a:blipFill rotWithShape="1">
                <a:blip r:embed="rId3"/>
                <a:stretch>
                  <a:fillRect t="-1515" r="-1519" b="-2121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6350684" y="5002541"/>
                <a:ext cx="2011438" cy="10424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solidFill>
                                <a:schemeClr val="bg1"/>
                              </a:solidFill>
                              <a:latin typeface="Cambria Math"/>
                            </a:rPr>
                          </m:ctrlPr>
                        </m:sSubPr>
                        <m:e>
                          <m:r>
                            <a:rPr lang="en-US" sz="2000" b="0" i="1" smtClean="0">
                              <a:solidFill>
                                <a:schemeClr val="bg1"/>
                              </a:solidFill>
                              <a:latin typeface="Cambria Math"/>
                            </a:rPr>
                            <m:t>𝑡</m:t>
                          </m:r>
                        </m:e>
                        <m:sub>
                          <m:r>
                            <a:rPr lang="en-US" sz="2000" b="0" i="1" smtClean="0">
                              <a:solidFill>
                                <a:schemeClr val="bg1"/>
                              </a:solidFill>
                              <a:latin typeface="Cambria Math"/>
                            </a:rPr>
                            <m:t>2,2</m:t>
                          </m:r>
                        </m:sub>
                      </m:sSub>
                      <m:r>
                        <a:rPr lang="en-US" sz="2000" b="0" i="1" smtClean="0">
                          <a:solidFill>
                            <a:schemeClr val="bg1"/>
                          </a:solidFill>
                          <a:latin typeface="Cambria Math"/>
                        </a:rPr>
                        <m:t>+</m:t>
                      </m:r>
                      <m:sSub>
                        <m:sSubPr>
                          <m:ctrlPr>
                            <a:rPr lang="en-US" sz="2000" b="0" i="1" smtClean="0">
                              <a:solidFill>
                                <a:schemeClr val="bg1"/>
                              </a:solidFill>
                              <a:latin typeface="Cambria Math"/>
                            </a:rPr>
                          </m:ctrlPr>
                        </m:sSubPr>
                        <m:e>
                          <m:r>
                            <a:rPr lang="en-US" sz="2000" b="0" i="1" smtClean="0">
                              <a:solidFill>
                                <a:schemeClr val="bg1"/>
                              </a:solidFill>
                              <a:latin typeface="Cambria Math"/>
                            </a:rPr>
                            <m:t>𝑑</m:t>
                          </m:r>
                        </m:e>
                        <m:sub>
                          <m:r>
                            <a:rPr lang="en-US" sz="2000" b="0" i="1" smtClean="0">
                              <a:solidFill>
                                <a:schemeClr val="bg1"/>
                              </a:solidFill>
                              <a:latin typeface="Cambria Math"/>
                            </a:rPr>
                            <m:t>2,2</m:t>
                          </m:r>
                        </m:sub>
                      </m:sSub>
                      <m:r>
                        <a:rPr lang="en-US" sz="2000" b="0" i="1" smtClean="0">
                          <a:solidFill>
                            <a:schemeClr val="bg1"/>
                          </a:solidFill>
                          <a:latin typeface="Cambria Math"/>
                        </a:rPr>
                        <m:t>≤</m:t>
                      </m:r>
                      <m:sSub>
                        <m:sSubPr>
                          <m:ctrlPr>
                            <a:rPr lang="en-US" sz="2000" b="0" i="1" smtClean="0">
                              <a:solidFill>
                                <a:schemeClr val="bg1"/>
                              </a:solidFill>
                              <a:latin typeface="Cambria Math"/>
                            </a:rPr>
                          </m:ctrlPr>
                        </m:sSubPr>
                        <m:e>
                          <m:r>
                            <a:rPr lang="en-US" sz="2000" b="0" i="1" smtClean="0">
                              <a:solidFill>
                                <a:schemeClr val="bg1"/>
                              </a:solidFill>
                              <a:latin typeface="Cambria Math"/>
                            </a:rPr>
                            <m:t>𝑡</m:t>
                          </m:r>
                        </m:e>
                        <m:sub>
                          <m:r>
                            <a:rPr lang="en-US" sz="2000" b="0" i="1" smtClean="0">
                              <a:solidFill>
                                <a:schemeClr val="bg1"/>
                              </a:solidFill>
                              <a:latin typeface="Cambria Math"/>
                            </a:rPr>
                            <m:t>4,2</m:t>
                          </m:r>
                        </m:sub>
                      </m:sSub>
                    </m:oMath>
                  </m:oMathPara>
                </a14:m>
                <a:endParaRPr lang="en-US" sz="2000" b="0" i="1" dirty="0" smtClean="0">
                  <a:solidFill>
                    <a:schemeClr val="bg1"/>
                  </a:solidFill>
                  <a:latin typeface="Cambria Math"/>
                </a:endParaRPr>
              </a:p>
              <a:p>
                <a:pPr/>
                <a14:m>
                  <m:oMathPara xmlns:m="http://schemas.openxmlformats.org/officeDocument/2006/math">
                    <m:oMathParaPr>
                      <m:jc m:val="centerGroup"/>
                    </m:oMathParaPr>
                    <m:oMath xmlns:m="http://schemas.openxmlformats.org/officeDocument/2006/math">
                      <m:r>
                        <a:rPr lang="en-US" sz="2000" b="0" i="1" smtClean="0">
                          <a:solidFill>
                            <a:schemeClr val="bg1"/>
                          </a:solidFill>
                          <a:latin typeface="Cambria Math"/>
                        </a:rPr>
                        <m:t>∨</m:t>
                      </m:r>
                    </m:oMath>
                  </m:oMathPara>
                </a14:m>
                <a:endParaRPr lang="en-US" sz="2000" b="0" i="1" dirty="0" smtClean="0">
                  <a:solidFill>
                    <a:schemeClr val="bg1"/>
                  </a:solidFill>
                  <a:latin typeface="Cambria Math"/>
                </a:endParaRPr>
              </a:p>
              <a:p>
                <a:pPr/>
                <a14:m>
                  <m:oMathPara xmlns:m="http://schemas.openxmlformats.org/officeDocument/2006/math">
                    <m:oMathParaPr>
                      <m:jc m:val="centerGroup"/>
                    </m:oMathParaPr>
                    <m:oMath xmlns:m="http://schemas.openxmlformats.org/officeDocument/2006/math">
                      <m:sSub>
                        <m:sSubPr>
                          <m:ctrlPr>
                            <a:rPr lang="en-US" sz="2000" b="0" i="1" smtClean="0">
                              <a:solidFill>
                                <a:schemeClr val="bg1"/>
                              </a:solidFill>
                              <a:latin typeface="Cambria Math"/>
                            </a:rPr>
                          </m:ctrlPr>
                        </m:sSubPr>
                        <m:e>
                          <m:r>
                            <a:rPr lang="en-US" sz="2000" b="0" i="1" smtClean="0">
                              <a:solidFill>
                                <a:schemeClr val="bg1"/>
                              </a:solidFill>
                              <a:latin typeface="Cambria Math"/>
                            </a:rPr>
                            <m:t>𝑡</m:t>
                          </m:r>
                        </m:e>
                        <m:sub>
                          <m:r>
                            <a:rPr lang="en-US" sz="2000" b="0" i="0" smtClean="0">
                              <a:solidFill>
                                <a:schemeClr val="bg1"/>
                              </a:solidFill>
                              <a:latin typeface="Cambria Math"/>
                            </a:rPr>
                            <m:t>4,2</m:t>
                          </m:r>
                        </m:sub>
                      </m:sSub>
                      <m:r>
                        <a:rPr lang="en-US" sz="2000" b="0" i="0" smtClean="0">
                          <a:solidFill>
                            <a:schemeClr val="bg1"/>
                          </a:solidFill>
                          <a:latin typeface="Cambria Math"/>
                        </a:rPr>
                        <m:t>+</m:t>
                      </m:r>
                      <m:sSub>
                        <m:sSubPr>
                          <m:ctrlPr>
                            <a:rPr lang="en-US" sz="2000" b="0" i="1" smtClean="0">
                              <a:solidFill>
                                <a:schemeClr val="bg1"/>
                              </a:solidFill>
                              <a:latin typeface="Cambria Math"/>
                            </a:rPr>
                          </m:ctrlPr>
                        </m:sSubPr>
                        <m:e>
                          <m:r>
                            <m:rPr>
                              <m:sty m:val="p"/>
                            </m:rPr>
                            <a:rPr lang="en-US" sz="2000" b="0" i="0" smtClean="0">
                              <a:solidFill>
                                <a:schemeClr val="bg1"/>
                              </a:solidFill>
                              <a:latin typeface="Cambria Math"/>
                            </a:rPr>
                            <m:t>d</m:t>
                          </m:r>
                        </m:e>
                        <m:sub>
                          <m:r>
                            <a:rPr lang="en-US" sz="2000" b="0" i="0" smtClean="0">
                              <a:solidFill>
                                <a:schemeClr val="bg1"/>
                              </a:solidFill>
                              <a:latin typeface="Cambria Math"/>
                            </a:rPr>
                            <m:t>4,2</m:t>
                          </m:r>
                        </m:sub>
                      </m:sSub>
                      <m:r>
                        <a:rPr lang="en-US" sz="2000" b="0" i="1" smtClean="0">
                          <a:solidFill>
                            <a:schemeClr val="bg1"/>
                          </a:solidFill>
                          <a:latin typeface="Cambria Math"/>
                        </a:rPr>
                        <m:t>≤</m:t>
                      </m:r>
                      <m:sSub>
                        <m:sSubPr>
                          <m:ctrlPr>
                            <a:rPr lang="en-US" sz="2000" b="0" i="1" smtClean="0">
                              <a:solidFill>
                                <a:schemeClr val="bg1"/>
                              </a:solidFill>
                              <a:latin typeface="Cambria Math"/>
                            </a:rPr>
                          </m:ctrlPr>
                        </m:sSubPr>
                        <m:e>
                          <m:r>
                            <a:rPr lang="en-US" sz="2000" b="0" i="1" smtClean="0">
                              <a:solidFill>
                                <a:schemeClr val="bg1"/>
                              </a:solidFill>
                              <a:latin typeface="Cambria Math"/>
                            </a:rPr>
                            <m:t>𝑡</m:t>
                          </m:r>
                        </m:e>
                        <m:sub>
                          <m:r>
                            <a:rPr lang="en-US" sz="2000" b="0" i="1" smtClean="0">
                              <a:solidFill>
                                <a:schemeClr val="bg1"/>
                              </a:solidFill>
                              <a:latin typeface="Cambria Math"/>
                            </a:rPr>
                            <m:t>2,2</m:t>
                          </m:r>
                        </m:sub>
                      </m:sSub>
                    </m:oMath>
                  </m:oMathPara>
                </a14:m>
                <a:endParaRPr lang="en-US" sz="2000" b="0" dirty="0" smtClean="0">
                  <a:solidFill>
                    <a:schemeClr val="bg1"/>
                  </a:solidFill>
                </a:endParaRPr>
              </a:p>
            </p:txBody>
          </p:sp>
        </mc:Choice>
        <mc:Fallback xmlns:mv="urn:schemas-microsoft-com:mac:vml" xmlns="">
          <p:sp>
            <p:nvSpPr>
              <p:cNvPr id="5" name="TextBox 4"/>
              <p:cNvSpPr txBox="1">
                <a:spLocks noRot="1" noChangeAspect="1" noMove="1" noResize="1" noEditPoints="1" noAdjustHandles="1" noChangeArrowheads="1" noChangeShapeType="1" noTextEdit="1"/>
              </p:cNvSpPr>
              <p:nvPr/>
            </p:nvSpPr>
            <p:spPr>
              <a:xfrm>
                <a:off x="6350684" y="5002541"/>
                <a:ext cx="2011438" cy="1042465"/>
              </a:xfrm>
              <a:prstGeom prst="rect">
                <a:avLst/>
              </a:prstGeom>
              <a:blipFill rotWithShape="1">
                <a:blip r:embed="rId4"/>
                <a:stretch>
                  <a:fillRect t="-3509" r="-4848" b="-8187"/>
                </a:stretch>
              </a:blipFill>
            </p:spPr>
            <p:txBody>
              <a:bodyPr/>
              <a:lstStyle/>
              <a:p>
                <a:r>
                  <a:rPr lang="en-US">
                    <a:noFill/>
                  </a:rPr>
                  <a:t> </a:t>
                </a:r>
              </a:p>
            </p:txBody>
          </p:sp>
        </mc:Fallback>
      </mc:AlternateContent>
      <p:sp>
        <p:nvSpPr>
          <p:cNvPr id="6" name="Cloud Callout 5"/>
          <p:cNvSpPr/>
          <p:nvPr/>
        </p:nvSpPr>
        <p:spPr bwMode="auto">
          <a:xfrm>
            <a:off x="5743977" y="4165414"/>
            <a:ext cx="3400024" cy="837127"/>
          </a:xfrm>
          <a:prstGeom prst="cloudCallou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rPr>
              <a:t>Not</a:t>
            </a:r>
            <a:r>
              <a:rPr kumimoji="0" lang="en-US" sz="2800" b="0" i="0" u="none" strike="noStrike" cap="none" normalizeH="0" dirty="0" smtClean="0">
                <a:solidFill>
                  <a:schemeClr val="tx1"/>
                </a:solidFill>
                <a:effectLst>
                  <a:outerShdw blurRad="38100" dist="38100" dir="2700000" algn="tl">
                    <a:srgbClr val="000000">
                      <a:alpha val="43137"/>
                    </a:srgbClr>
                  </a:outerShdw>
                </a:effectLst>
                <a:latin typeface="Segoe" pitchFamily="34" charset="0"/>
              </a:rPr>
              <a:t> </a:t>
            </a:r>
            <a:r>
              <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rPr>
              <a:t>convex</a:t>
            </a:r>
          </a:p>
        </p:txBody>
      </p:sp>
    </p:spTree>
    <p:extLst>
      <p:ext uri="{BB962C8B-B14F-4D97-AF65-F5344CB8AC3E}">
        <p14:creationId xmlns:p14="http://schemas.microsoft.com/office/powerpoint/2010/main" val="1205663065"/>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747897"/>
          </a:xfrm>
        </p:spPr>
        <p:txBody>
          <a:bodyPr/>
          <a:lstStyle/>
          <a:p>
            <a:r>
              <a:rPr lang="en-US" dirty="0" smtClean="0"/>
              <a:t>Job Shop Scheduling</a:t>
            </a:r>
            <a:endParaRPr lang="en-US" dirty="0"/>
          </a:p>
        </p:txBody>
      </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31630" t="34957" r="19130" b="32522"/>
          <a:stretch/>
        </p:blipFill>
        <p:spPr bwMode="auto">
          <a:xfrm>
            <a:off x="482864" y="2446985"/>
            <a:ext cx="8174023" cy="33742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12245834"/>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747897"/>
          </a:xfrm>
        </p:spPr>
        <p:txBody>
          <a:bodyPr/>
          <a:lstStyle/>
          <a:p>
            <a:r>
              <a:rPr lang="en-US" dirty="0"/>
              <a:t>Job Shop </a:t>
            </a:r>
            <a:r>
              <a:rPr lang="en-US" dirty="0" smtClean="0"/>
              <a:t>in SMT2</a:t>
            </a:r>
            <a:endParaRPr lang="en-US" dirty="0"/>
          </a:p>
        </p:txBody>
      </p:sp>
      <p:sp>
        <p:nvSpPr>
          <p:cNvPr id="3" name="Content Placeholder 2"/>
          <p:cNvSpPr>
            <a:spLocks noGrp="1"/>
          </p:cNvSpPr>
          <p:nvPr>
            <p:ph idx="1"/>
          </p:nvPr>
        </p:nvSpPr>
        <p:spPr>
          <a:xfrm>
            <a:off x="509789" y="2687894"/>
            <a:ext cx="8382000" cy="3705630"/>
          </a:xfrm>
        </p:spPr>
        <p:txBody>
          <a:bodyPr/>
          <a:lstStyle/>
          <a:p>
            <a:pPr marL="0" indent="0">
              <a:buNone/>
            </a:pPr>
            <a:r>
              <a:rPr lang="en-US" dirty="0"/>
              <a:t>(set-logic QF_IDL) </a:t>
            </a:r>
          </a:p>
          <a:p>
            <a:pPr marL="0" indent="0">
              <a:buNone/>
            </a:pPr>
            <a:endParaRPr lang="en-US" dirty="0"/>
          </a:p>
          <a:p>
            <a:pPr marL="0" indent="0">
              <a:buNone/>
            </a:pPr>
            <a:r>
              <a:rPr lang="en-US" dirty="0"/>
              <a:t>(declare-fun t11 () </a:t>
            </a:r>
            <a:r>
              <a:rPr lang="en-US" dirty="0" err="1"/>
              <a:t>Int</a:t>
            </a:r>
            <a:r>
              <a:rPr lang="en-US" dirty="0"/>
              <a:t>)</a:t>
            </a:r>
          </a:p>
          <a:p>
            <a:pPr marL="0" indent="0">
              <a:buNone/>
            </a:pPr>
            <a:r>
              <a:rPr lang="en-US" dirty="0"/>
              <a:t>(declare-fun t12 () </a:t>
            </a:r>
            <a:r>
              <a:rPr lang="en-US" dirty="0" err="1"/>
              <a:t>Int</a:t>
            </a:r>
            <a:r>
              <a:rPr lang="en-US" dirty="0"/>
              <a:t>)</a:t>
            </a:r>
          </a:p>
          <a:p>
            <a:pPr marL="0" indent="0">
              <a:buNone/>
            </a:pPr>
            <a:r>
              <a:rPr lang="en-US" dirty="0"/>
              <a:t>(declare-fun t21 () </a:t>
            </a:r>
            <a:r>
              <a:rPr lang="en-US" dirty="0" err="1"/>
              <a:t>Int</a:t>
            </a:r>
            <a:r>
              <a:rPr lang="en-US" dirty="0"/>
              <a:t>)</a:t>
            </a:r>
          </a:p>
          <a:p>
            <a:pPr marL="0" indent="0">
              <a:buNone/>
            </a:pPr>
            <a:r>
              <a:rPr lang="en-US" dirty="0"/>
              <a:t>(declare-fun t22 () </a:t>
            </a:r>
            <a:r>
              <a:rPr lang="en-US" dirty="0" err="1"/>
              <a:t>Int</a:t>
            </a:r>
            <a:r>
              <a:rPr lang="en-US" dirty="0"/>
              <a:t>)</a:t>
            </a:r>
          </a:p>
          <a:p>
            <a:pPr marL="0" indent="0">
              <a:buNone/>
            </a:pPr>
            <a:r>
              <a:rPr lang="en-US" dirty="0"/>
              <a:t>(declare-fun t31 () </a:t>
            </a:r>
            <a:r>
              <a:rPr lang="en-US" dirty="0" err="1"/>
              <a:t>Int</a:t>
            </a:r>
            <a:r>
              <a:rPr lang="en-US" dirty="0"/>
              <a:t>)</a:t>
            </a:r>
          </a:p>
          <a:p>
            <a:pPr marL="0" indent="0">
              <a:buNone/>
            </a:pPr>
            <a:r>
              <a:rPr lang="en-US" dirty="0"/>
              <a:t>(</a:t>
            </a:r>
            <a:r>
              <a:rPr lang="en-US" dirty="0" smtClean="0"/>
              <a:t>declare-fun t32 () </a:t>
            </a:r>
            <a:r>
              <a:rPr lang="en-US" dirty="0" err="1" smtClean="0"/>
              <a:t>Int</a:t>
            </a:r>
            <a:r>
              <a:rPr lang="en-US" dirty="0" smtClean="0"/>
              <a:t>)</a:t>
            </a:r>
            <a:endParaRPr lang="en-US" dirty="0"/>
          </a:p>
        </p:txBody>
      </p:sp>
      <p:sp>
        <p:nvSpPr>
          <p:cNvPr id="5" name="TextBox 4"/>
          <p:cNvSpPr txBox="1"/>
          <p:nvPr/>
        </p:nvSpPr>
        <p:spPr>
          <a:xfrm>
            <a:off x="4778062" y="2579940"/>
            <a:ext cx="3518912" cy="1200329"/>
          </a:xfrm>
          <a:prstGeom prst="rect">
            <a:avLst/>
          </a:prstGeom>
          <a:noFill/>
        </p:spPr>
        <p:txBody>
          <a:bodyPr wrap="none" rtlCol="0">
            <a:spAutoFit/>
          </a:bodyPr>
          <a:lstStyle/>
          <a:p>
            <a:r>
              <a:rPr lang="en-US" dirty="0" smtClean="0">
                <a:solidFill>
                  <a:srgbClr val="7030A0"/>
                </a:solidFill>
              </a:rPr>
              <a:t>Optionally specify the logic.</a:t>
            </a:r>
            <a:br>
              <a:rPr lang="en-US" dirty="0" smtClean="0">
                <a:solidFill>
                  <a:srgbClr val="7030A0"/>
                </a:solidFill>
              </a:rPr>
            </a:br>
            <a:r>
              <a:rPr lang="en-US" dirty="0" smtClean="0">
                <a:solidFill>
                  <a:srgbClr val="7030A0"/>
                </a:solidFill>
              </a:rPr>
              <a:t>The benchmark is going to use</a:t>
            </a:r>
            <a:br>
              <a:rPr lang="en-US" dirty="0" smtClean="0">
                <a:solidFill>
                  <a:srgbClr val="7030A0"/>
                </a:solidFill>
              </a:rPr>
            </a:br>
            <a:r>
              <a:rPr lang="en-US" i="1" dirty="0" smtClean="0">
                <a:solidFill>
                  <a:srgbClr val="7030A0"/>
                </a:solidFill>
              </a:rPr>
              <a:t>Integer Difference Logic </a:t>
            </a:r>
            <a:r>
              <a:rPr lang="en-US" dirty="0" smtClean="0">
                <a:solidFill>
                  <a:srgbClr val="7030A0"/>
                </a:solidFill>
              </a:rPr>
              <a:t>and use</a:t>
            </a:r>
            <a:br>
              <a:rPr lang="en-US" dirty="0" smtClean="0">
                <a:solidFill>
                  <a:srgbClr val="7030A0"/>
                </a:solidFill>
              </a:rPr>
            </a:br>
            <a:r>
              <a:rPr lang="en-US" dirty="0" smtClean="0">
                <a:solidFill>
                  <a:srgbClr val="7030A0"/>
                </a:solidFill>
              </a:rPr>
              <a:t>the a solver for difference logic</a:t>
            </a:r>
            <a:endParaRPr lang="en-US" i="1" dirty="0" smtClean="0">
              <a:solidFill>
                <a:srgbClr val="7030A0"/>
              </a:solidFill>
            </a:endParaRPr>
          </a:p>
        </p:txBody>
      </p:sp>
      <p:sp>
        <p:nvSpPr>
          <p:cNvPr id="6" name="TextBox 5"/>
          <p:cNvSpPr txBox="1"/>
          <p:nvPr/>
        </p:nvSpPr>
        <p:spPr>
          <a:xfrm>
            <a:off x="4840309" y="4509626"/>
            <a:ext cx="3660169" cy="1200329"/>
          </a:xfrm>
          <a:prstGeom prst="rect">
            <a:avLst/>
          </a:prstGeom>
          <a:noFill/>
        </p:spPr>
        <p:txBody>
          <a:bodyPr wrap="none" rtlCol="0">
            <a:spAutoFit/>
          </a:bodyPr>
          <a:lstStyle/>
          <a:p>
            <a:r>
              <a:rPr lang="en-US" dirty="0" smtClean="0">
                <a:solidFill>
                  <a:srgbClr val="7030A0"/>
                </a:solidFill>
              </a:rPr>
              <a:t>Declare constants that are going</a:t>
            </a:r>
            <a:br>
              <a:rPr lang="en-US" dirty="0" smtClean="0">
                <a:solidFill>
                  <a:srgbClr val="7030A0"/>
                </a:solidFill>
              </a:rPr>
            </a:br>
            <a:r>
              <a:rPr lang="en-US" dirty="0" smtClean="0">
                <a:solidFill>
                  <a:srgbClr val="7030A0"/>
                </a:solidFill>
              </a:rPr>
              <a:t>to be used in the problem.</a:t>
            </a:r>
          </a:p>
          <a:p>
            <a:r>
              <a:rPr lang="en-US" dirty="0" smtClean="0">
                <a:solidFill>
                  <a:srgbClr val="7030A0"/>
                </a:solidFill>
              </a:rPr>
              <a:t>Constants</a:t>
            </a:r>
            <a:r>
              <a:rPr lang="en-US" i="1" dirty="0" smtClean="0">
                <a:solidFill>
                  <a:srgbClr val="7030A0"/>
                </a:solidFill>
              </a:rPr>
              <a:t> </a:t>
            </a:r>
            <a:r>
              <a:rPr lang="en-US" dirty="0" smtClean="0">
                <a:solidFill>
                  <a:srgbClr val="7030A0"/>
                </a:solidFill>
              </a:rPr>
              <a:t>are functions that don’t</a:t>
            </a:r>
            <a:r>
              <a:rPr lang="en-US" i="1" dirty="0">
                <a:solidFill>
                  <a:srgbClr val="7030A0"/>
                </a:solidFill>
              </a:rPr>
              <a:t> </a:t>
            </a:r>
            <a:r>
              <a:rPr lang="en-US" dirty="0">
                <a:solidFill>
                  <a:srgbClr val="7030A0"/>
                </a:solidFill>
              </a:rPr>
              <a:t/>
            </a:r>
            <a:br>
              <a:rPr lang="en-US" dirty="0">
                <a:solidFill>
                  <a:srgbClr val="7030A0"/>
                </a:solidFill>
              </a:rPr>
            </a:br>
            <a:r>
              <a:rPr lang="en-US" dirty="0" smtClean="0">
                <a:solidFill>
                  <a:srgbClr val="7030A0"/>
                </a:solidFill>
              </a:rPr>
              <a:t>take any arguments.</a:t>
            </a:r>
          </a:p>
        </p:txBody>
      </p:sp>
      <p:sp>
        <p:nvSpPr>
          <p:cNvPr id="7" name="TextBox 6"/>
          <p:cNvSpPr txBox="1"/>
          <p:nvPr/>
        </p:nvSpPr>
        <p:spPr>
          <a:xfrm>
            <a:off x="540913" y="1803042"/>
            <a:ext cx="2127505" cy="369332"/>
          </a:xfrm>
          <a:prstGeom prst="rect">
            <a:avLst/>
          </a:prstGeom>
          <a:noFill/>
        </p:spPr>
        <p:txBody>
          <a:bodyPr wrap="none" rtlCol="0">
            <a:spAutoFit/>
          </a:bodyPr>
          <a:lstStyle/>
          <a:p>
            <a:r>
              <a:rPr lang="en-US" dirty="0" smtClean="0">
                <a:solidFill>
                  <a:schemeClr val="bg1"/>
                </a:solidFill>
              </a:rPr>
              <a:t>Z3.exe /smt2 /is /m</a:t>
            </a:r>
          </a:p>
        </p:txBody>
      </p:sp>
      <p:sp>
        <p:nvSpPr>
          <p:cNvPr id="8" name="TextBox 7"/>
          <p:cNvSpPr txBox="1"/>
          <p:nvPr/>
        </p:nvSpPr>
        <p:spPr>
          <a:xfrm>
            <a:off x="4778062" y="1572209"/>
            <a:ext cx="3982180" cy="646331"/>
          </a:xfrm>
          <a:prstGeom prst="rect">
            <a:avLst/>
          </a:prstGeom>
          <a:noFill/>
        </p:spPr>
        <p:txBody>
          <a:bodyPr wrap="none" rtlCol="0">
            <a:spAutoFit/>
          </a:bodyPr>
          <a:lstStyle/>
          <a:p>
            <a:r>
              <a:rPr lang="en-US" dirty="0" smtClean="0">
                <a:solidFill>
                  <a:srgbClr val="7030A0"/>
                </a:solidFill>
              </a:rPr>
              <a:t>Start Z3 using </a:t>
            </a:r>
            <a:r>
              <a:rPr lang="en-US" i="1" dirty="0" err="1" smtClean="0">
                <a:solidFill>
                  <a:srgbClr val="7030A0"/>
                </a:solidFill>
              </a:rPr>
              <a:t>smt</a:t>
            </a:r>
            <a:r>
              <a:rPr lang="en-US" i="1" dirty="0" smtClean="0">
                <a:solidFill>
                  <a:srgbClr val="7030A0"/>
                </a:solidFill>
              </a:rPr>
              <a:t>-lib mode</a:t>
            </a:r>
            <a:br>
              <a:rPr lang="en-US" i="1" dirty="0" smtClean="0">
                <a:solidFill>
                  <a:srgbClr val="7030A0"/>
                </a:solidFill>
              </a:rPr>
            </a:br>
            <a:r>
              <a:rPr lang="en-US" dirty="0" smtClean="0">
                <a:solidFill>
                  <a:srgbClr val="7030A0"/>
                </a:solidFill>
              </a:rPr>
              <a:t>in </a:t>
            </a:r>
            <a:r>
              <a:rPr lang="en-US" i="1" dirty="0" smtClean="0">
                <a:solidFill>
                  <a:srgbClr val="7030A0"/>
                </a:solidFill>
              </a:rPr>
              <a:t>interactive (/</a:t>
            </a:r>
            <a:r>
              <a:rPr lang="en-US" i="1" dirty="0" err="1" smtClean="0">
                <a:solidFill>
                  <a:srgbClr val="7030A0"/>
                </a:solidFill>
              </a:rPr>
              <a:t>si</a:t>
            </a:r>
            <a:r>
              <a:rPr lang="en-US" i="1" dirty="0" smtClean="0">
                <a:solidFill>
                  <a:srgbClr val="7030A0"/>
                </a:solidFill>
              </a:rPr>
              <a:t>) </a:t>
            </a:r>
            <a:r>
              <a:rPr lang="en-US" dirty="0" smtClean="0">
                <a:solidFill>
                  <a:srgbClr val="7030A0"/>
                </a:solidFill>
              </a:rPr>
              <a:t>enable models (</a:t>
            </a:r>
            <a:r>
              <a:rPr lang="en-US" i="1" dirty="0" smtClean="0">
                <a:solidFill>
                  <a:srgbClr val="7030A0"/>
                </a:solidFill>
              </a:rPr>
              <a:t>/m</a:t>
            </a:r>
            <a:r>
              <a:rPr lang="en-US" dirty="0" smtClean="0">
                <a:solidFill>
                  <a:srgbClr val="7030A0"/>
                </a:solidFill>
              </a:rPr>
              <a:t>).</a:t>
            </a:r>
            <a:endParaRPr lang="en-US" i="1" dirty="0" smtClean="0">
              <a:solidFill>
                <a:srgbClr val="7030A0"/>
              </a:solidFill>
            </a:endParaRPr>
          </a:p>
        </p:txBody>
      </p:sp>
    </p:spTree>
    <p:extLst>
      <p:ext uri="{BB962C8B-B14F-4D97-AF65-F5344CB8AC3E}">
        <p14:creationId xmlns:p14="http://schemas.microsoft.com/office/powerpoint/2010/main" val="249079197"/>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747897"/>
          </a:xfrm>
        </p:spPr>
        <p:txBody>
          <a:bodyPr/>
          <a:lstStyle/>
          <a:p>
            <a:r>
              <a:rPr lang="en-US" dirty="0"/>
              <a:t>Job Shop </a:t>
            </a:r>
            <a:r>
              <a:rPr lang="en-US" dirty="0" smtClean="0"/>
              <a:t>in SMT2</a:t>
            </a:r>
            <a:endParaRPr lang="en-US" dirty="0"/>
          </a:p>
        </p:txBody>
      </p:sp>
      <p:sp>
        <p:nvSpPr>
          <p:cNvPr id="3" name="Content Placeholder 2"/>
          <p:cNvSpPr>
            <a:spLocks noGrp="1"/>
          </p:cNvSpPr>
          <p:nvPr>
            <p:ph idx="1"/>
          </p:nvPr>
        </p:nvSpPr>
        <p:spPr>
          <a:xfrm>
            <a:off x="491543" y="3550768"/>
            <a:ext cx="8382000" cy="1335750"/>
          </a:xfrm>
        </p:spPr>
        <p:txBody>
          <a:bodyPr/>
          <a:lstStyle/>
          <a:p>
            <a:pPr marL="0" indent="0">
              <a:buNone/>
            </a:pPr>
            <a:r>
              <a:rPr lang="en-US" dirty="0" smtClean="0"/>
              <a:t>(assert </a:t>
            </a:r>
            <a:r>
              <a:rPr lang="en-US" dirty="0"/>
              <a:t>(and (&gt;= t11 0) (&gt;= t12 (+ t11 2)) (&lt;= (+ t12 1) 8)))</a:t>
            </a:r>
          </a:p>
          <a:p>
            <a:pPr marL="0" indent="0">
              <a:buNone/>
            </a:pPr>
            <a:r>
              <a:rPr lang="en-US" dirty="0"/>
              <a:t>(assert (and (&gt;= t21 0) (&gt;= t22 (+ t21 3)) (&lt;= (+ t22 1) 8)))</a:t>
            </a:r>
          </a:p>
          <a:p>
            <a:pPr marL="0" indent="0">
              <a:buNone/>
            </a:pPr>
            <a:r>
              <a:rPr lang="en-US" dirty="0"/>
              <a:t>(assert (and (&gt;= t31 0) (&gt;= t32 (+ t31 2)) (&lt;= (+ t32 3) 8</a:t>
            </a:r>
            <a:r>
              <a:rPr lang="en-US" dirty="0" smtClean="0"/>
              <a:t>)))</a:t>
            </a:r>
          </a:p>
        </p:txBody>
      </p:sp>
      <p:grpSp>
        <p:nvGrpSpPr>
          <p:cNvPr id="7" name="Group 6"/>
          <p:cNvGrpSpPr/>
          <p:nvPr/>
        </p:nvGrpSpPr>
        <p:grpSpPr>
          <a:xfrm>
            <a:off x="3705846" y="1702791"/>
            <a:ext cx="5051785" cy="1469397"/>
            <a:chOff x="3705847" y="3956594"/>
            <a:chExt cx="5051785" cy="1469397"/>
          </a:xfrm>
        </p:grpSpPr>
        <p:pic>
          <p:nvPicPr>
            <p:cNvPr id="5"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54459" t="40239" r="22712" b="51715"/>
            <a:stretch/>
          </p:blipFill>
          <p:spPr bwMode="auto">
            <a:xfrm>
              <a:off x="3705847" y="4313048"/>
              <a:ext cx="5051785" cy="11129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3821757" y="3956594"/>
              <a:ext cx="3429144" cy="369332"/>
            </a:xfrm>
            <a:prstGeom prst="rect">
              <a:avLst/>
            </a:prstGeom>
            <a:noFill/>
          </p:spPr>
          <p:txBody>
            <a:bodyPr wrap="none" rtlCol="0">
              <a:spAutoFit/>
            </a:bodyPr>
            <a:lstStyle/>
            <a:p>
              <a:r>
                <a:rPr lang="en-US" dirty="0" smtClean="0">
                  <a:solidFill>
                    <a:srgbClr val="7030A0"/>
                  </a:solidFill>
                </a:rPr>
                <a:t>Add the precedence constraints</a:t>
              </a:r>
            </a:p>
          </p:txBody>
        </p:sp>
      </p:grpSp>
    </p:spTree>
    <p:extLst>
      <p:ext uri="{BB962C8B-B14F-4D97-AF65-F5344CB8AC3E}">
        <p14:creationId xmlns:p14="http://schemas.microsoft.com/office/powerpoint/2010/main" val="2871101076"/>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747897"/>
          </a:xfrm>
        </p:spPr>
        <p:txBody>
          <a:bodyPr/>
          <a:lstStyle/>
          <a:p>
            <a:r>
              <a:rPr lang="en-US" dirty="0"/>
              <a:t>Job Shop </a:t>
            </a:r>
            <a:r>
              <a:rPr lang="en-US" dirty="0" smtClean="0"/>
              <a:t>in SMT2</a:t>
            </a:r>
            <a:endParaRPr lang="en-US" dirty="0"/>
          </a:p>
        </p:txBody>
      </p:sp>
      <p:sp>
        <p:nvSpPr>
          <p:cNvPr id="3" name="Content Placeholder 2"/>
          <p:cNvSpPr>
            <a:spLocks noGrp="1"/>
          </p:cNvSpPr>
          <p:nvPr>
            <p:ph idx="1"/>
          </p:nvPr>
        </p:nvSpPr>
        <p:spPr>
          <a:xfrm>
            <a:off x="1929428" y="3898498"/>
            <a:ext cx="6830236" cy="2757678"/>
          </a:xfrm>
        </p:spPr>
        <p:txBody>
          <a:bodyPr/>
          <a:lstStyle/>
          <a:p>
            <a:pPr marL="0" indent="0">
              <a:buNone/>
            </a:pPr>
            <a:r>
              <a:rPr lang="fr-FR" dirty="0" smtClean="0"/>
              <a:t>(</a:t>
            </a:r>
            <a:r>
              <a:rPr lang="fr-FR" dirty="0" err="1"/>
              <a:t>assert</a:t>
            </a:r>
            <a:r>
              <a:rPr lang="fr-FR" dirty="0"/>
              <a:t> (or (&gt;= t11 (+ t21 3)) (&gt;= t21 (+ t11 2))))</a:t>
            </a:r>
          </a:p>
          <a:p>
            <a:pPr marL="0" indent="0">
              <a:buNone/>
            </a:pPr>
            <a:r>
              <a:rPr lang="fr-FR" dirty="0"/>
              <a:t>(</a:t>
            </a:r>
            <a:r>
              <a:rPr lang="fr-FR" dirty="0" err="1"/>
              <a:t>assert</a:t>
            </a:r>
            <a:r>
              <a:rPr lang="fr-FR" dirty="0"/>
              <a:t> (or (&gt;= t11 (+ t31 2)) (&gt;= t31 (+ t11 2))))</a:t>
            </a:r>
          </a:p>
          <a:p>
            <a:pPr marL="0" indent="0">
              <a:buNone/>
            </a:pPr>
            <a:r>
              <a:rPr lang="fr-FR" dirty="0"/>
              <a:t>(</a:t>
            </a:r>
            <a:r>
              <a:rPr lang="fr-FR" dirty="0" err="1"/>
              <a:t>assert</a:t>
            </a:r>
            <a:r>
              <a:rPr lang="fr-FR" dirty="0"/>
              <a:t> (or (&gt;= t21 (+ t31 2)) (&gt;= t31 (+ t21 3))))</a:t>
            </a:r>
          </a:p>
          <a:p>
            <a:pPr marL="0" indent="0">
              <a:buNone/>
            </a:pPr>
            <a:r>
              <a:rPr lang="fr-FR" dirty="0"/>
              <a:t>(</a:t>
            </a:r>
            <a:r>
              <a:rPr lang="fr-FR" dirty="0" err="1"/>
              <a:t>assert</a:t>
            </a:r>
            <a:r>
              <a:rPr lang="fr-FR" dirty="0"/>
              <a:t> (or (&gt;= t12 (+ t22 1)) (&gt;= t22 (+ t12 1))))</a:t>
            </a:r>
          </a:p>
          <a:p>
            <a:pPr marL="0" indent="0">
              <a:buNone/>
            </a:pPr>
            <a:r>
              <a:rPr lang="fr-FR" dirty="0"/>
              <a:t>(</a:t>
            </a:r>
            <a:r>
              <a:rPr lang="fr-FR" dirty="0" err="1"/>
              <a:t>assert</a:t>
            </a:r>
            <a:r>
              <a:rPr lang="fr-FR" dirty="0"/>
              <a:t> (or (&gt;= t12 (+ t32 3)) (&gt;= t32 (+ t12 1))))</a:t>
            </a:r>
          </a:p>
          <a:p>
            <a:pPr marL="0" indent="0">
              <a:buNone/>
            </a:pPr>
            <a:r>
              <a:rPr lang="fr-FR" dirty="0"/>
              <a:t>(</a:t>
            </a:r>
            <a:r>
              <a:rPr lang="fr-FR" dirty="0" err="1"/>
              <a:t>assert</a:t>
            </a:r>
            <a:r>
              <a:rPr lang="fr-FR" dirty="0"/>
              <a:t> (or (&gt;= t22 (+ t32 3)) (&gt;= t32 (+ t22 1</a:t>
            </a:r>
            <a:r>
              <a:rPr lang="fr-FR" dirty="0" smtClean="0"/>
              <a:t>))))</a:t>
            </a:r>
            <a:endParaRPr lang="fr-FR" dirty="0"/>
          </a:p>
        </p:txBody>
      </p:sp>
      <p:grpSp>
        <p:nvGrpSpPr>
          <p:cNvPr id="7" name="Group 6"/>
          <p:cNvGrpSpPr/>
          <p:nvPr/>
        </p:nvGrpSpPr>
        <p:grpSpPr>
          <a:xfrm>
            <a:off x="5036769" y="1638629"/>
            <a:ext cx="3578087" cy="2110616"/>
            <a:chOff x="4985057" y="1638629"/>
            <a:chExt cx="3578087" cy="2110616"/>
          </a:xfrm>
        </p:grpSpPr>
        <p:pic>
          <p:nvPicPr>
            <p:cNvPr id="5"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53707" t="48114" r="24738" b="35239"/>
            <a:stretch/>
          </p:blipFill>
          <p:spPr bwMode="auto">
            <a:xfrm>
              <a:off x="4985057" y="2021982"/>
              <a:ext cx="3578087" cy="1727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p:cNvSpPr/>
            <p:nvPr/>
          </p:nvSpPr>
          <p:spPr>
            <a:xfrm>
              <a:off x="5134000" y="1638629"/>
              <a:ext cx="3121367" cy="369332"/>
            </a:xfrm>
            <a:prstGeom prst="rect">
              <a:avLst/>
            </a:prstGeom>
          </p:spPr>
          <p:txBody>
            <a:bodyPr wrap="none">
              <a:spAutoFit/>
            </a:bodyPr>
            <a:lstStyle/>
            <a:p>
              <a:r>
                <a:rPr lang="en-US" dirty="0">
                  <a:solidFill>
                    <a:srgbClr val="7030A0"/>
                  </a:solidFill>
                </a:rPr>
                <a:t>Add the </a:t>
              </a:r>
              <a:r>
                <a:rPr lang="en-US" dirty="0" smtClean="0">
                  <a:solidFill>
                    <a:srgbClr val="7030A0"/>
                  </a:solidFill>
                </a:rPr>
                <a:t>resource constraints</a:t>
              </a:r>
              <a:endParaRPr lang="en-US" dirty="0">
                <a:solidFill>
                  <a:srgbClr val="7030A0"/>
                </a:solidFill>
              </a:endParaRPr>
            </a:p>
          </p:txBody>
        </p:sp>
      </p:grpSp>
    </p:spTree>
    <p:extLst>
      <p:ext uri="{BB962C8B-B14F-4D97-AF65-F5344CB8AC3E}">
        <p14:creationId xmlns:p14="http://schemas.microsoft.com/office/powerpoint/2010/main" val="1662154900"/>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747897"/>
          </a:xfrm>
        </p:spPr>
        <p:txBody>
          <a:bodyPr/>
          <a:lstStyle/>
          <a:p>
            <a:r>
              <a:rPr lang="en-US" dirty="0"/>
              <a:t>Job Shop </a:t>
            </a:r>
            <a:r>
              <a:rPr lang="en-US" dirty="0" smtClean="0"/>
              <a:t>in SMT2</a:t>
            </a:r>
            <a:endParaRPr lang="en-US" dirty="0"/>
          </a:p>
        </p:txBody>
      </p:sp>
      <p:sp>
        <p:nvSpPr>
          <p:cNvPr id="3" name="Content Placeholder 2"/>
          <p:cNvSpPr>
            <a:spLocks noGrp="1"/>
          </p:cNvSpPr>
          <p:nvPr>
            <p:ph idx="1"/>
          </p:nvPr>
        </p:nvSpPr>
        <p:spPr>
          <a:xfrm>
            <a:off x="509789" y="1812121"/>
            <a:ext cx="8382000" cy="1809726"/>
          </a:xfrm>
        </p:spPr>
        <p:txBody>
          <a:bodyPr/>
          <a:lstStyle/>
          <a:p>
            <a:pPr marL="0" indent="0">
              <a:buNone/>
            </a:pPr>
            <a:r>
              <a:rPr lang="en-US" dirty="0" smtClean="0"/>
              <a:t>(</a:t>
            </a:r>
            <a:r>
              <a:rPr lang="en-US" dirty="0"/>
              <a:t>check-sat)</a:t>
            </a:r>
          </a:p>
          <a:p>
            <a:pPr marL="0" indent="0">
              <a:buNone/>
            </a:pPr>
            <a:endParaRPr lang="en-US" dirty="0" smtClean="0"/>
          </a:p>
          <a:p>
            <a:pPr marL="0" indent="0">
              <a:buNone/>
            </a:pPr>
            <a:endParaRPr lang="en-US" dirty="0"/>
          </a:p>
          <a:p>
            <a:pPr marL="0" indent="0">
              <a:buNone/>
            </a:pPr>
            <a:r>
              <a:rPr lang="en-US" dirty="0" smtClean="0"/>
              <a:t>(model)</a:t>
            </a:r>
            <a:endParaRPr lang="en-US" dirty="0"/>
          </a:p>
        </p:txBody>
      </p:sp>
      <p:sp>
        <p:nvSpPr>
          <p:cNvPr id="5" name="Rectangle 4"/>
          <p:cNvSpPr/>
          <p:nvPr/>
        </p:nvSpPr>
        <p:spPr>
          <a:xfrm>
            <a:off x="5185711" y="1835031"/>
            <a:ext cx="3839513" cy="369332"/>
          </a:xfrm>
          <a:prstGeom prst="rect">
            <a:avLst/>
          </a:prstGeom>
        </p:spPr>
        <p:txBody>
          <a:bodyPr wrap="none">
            <a:spAutoFit/>
          </a:bodyPr>
          <a:lstStyle/>
          <a:p>
            <a:r>
              <a:rPr lang="en-US" dirty="0" smtClean="0">
                <a:solidFill>
                  <a:srgbClr val="7030A0"/>
                </a:solidFill>
              </a:rPr>
              <a:t>Check </a:t>
            </a:r>
            <a:r>
              <a:rPr lang="en-US" dirty="0" err="1" smtClean="0">
                <a:solidFill>
                  <a:srgbClr val="7030A0"/>
                </a:solidFill>
              </a:rPr>
              <a:t>satisfiability</a:t>
            </a:r>
            <a:r>
              <a:rPr lang="en-US" dirty="0">
                <a:solidFill>
                  <a:srgbClr val="7030A0"/>
                </a:solidFill>
              </a:rPr>
              <a:t> </a:t>
            </a:r>
            <a:r>
              <a:rPr lang="en-US" dirty="0" smtClean="0">
                <a:solidFill>
                  <a:srgbClr val="7030A0"/>
                </a:solidFill>
              </a:rPr>
              <a:t>of the assertions</a:t>
            </a:r>
            <a:endParaRPr lang="en-US" dirty="0">
              <a:solidFill>
                <a:srgbClr val="7030A0"/>
              </a:solidFill>
            </a:endParaRPr>
          </a:p>
        </p:txBody>
      </p:sp>
      <p:sp>
        <p:nvSpPr>
          <p:cNvPr id="6" name="Rectangle 5"/>
          <p:cNvSpPr/>
          <p:nvPr/>
        </p:nvSpPr>
        <p:spPr>
          <a:xfrm>
            <a:off x="5304487" y="3266801"/>
            <a:ext cx="2018501" cy="369332"/>
          </a:xfrm>
          <a:prstGeom prst="rect">
            <a:avLst/>
          </a:prstGeom>
        </p:spPr>
        <p:txBody>
          <a:bodyPr wrap="none">
            <a:spAutoFit/>
          </a:bodyPr>
          <a:lstStyle/>
          <a:p>
            <a:r>
              <a:rPr lang="en-US" dirty="0" smtClean="0">
                <a:solidFill>
                  <a:srgbClr val="7030A0"/>
                </a:solidFill>
              </a:rPr>
              <a:t>Display the model</a:t>
            </a:r>
            <a:endParaRPr lang="en-US" dirty="0">
              <a:solidFill>
                <a:srgbClr val="7030A0"/>
              </a:solidFill>
            </a:endParaRPr>
          </a:p>
        </p:txBody>
      </p:sp>
      <p:sp>
        <p:nvSpPr>
          <p:cNvPr id="7" name="TextBox 6"/>
          <p:cNvSpPr txBox="1"/>
          <p:nvPr/>
        </p:nvSpPr>
        <p:spPr>
          <a:xfrm>
            <a:off x="476517" y="4082603"/>
            <a:ext cx="2119491" cy="1754326"/>
          </a:xfrm>
          <a:prstGeom prst="rect">
            <a:avLst/>
          </a:prstGeom>
          <a:noFill/>
        </p:spPr>
        <p:txBody>
          <a:bodyPr wrap="none" rtlCol="0">
            <a:spAutoFit/>
          </a:bodyPr>
          <a:lstStyle/>
          <a:p>
            <a:r>
              <a:rPr lang="en-US" dirty="0">
                <a:solidFill>
                  <a:srgbClr val="7030A0"/>
                </a:solidFill>
              </a:rPr>
              <a:t>("model" "t11 -&gt; 5</a:t>
            </a:r>
          </a:p>
          <a:p>
            <a:r>
              <a:rPr lang="en-US" dirty="0" smtClean="0">
                <a:solidFill>
                  <a:srgbClr val="7030A0"/>
                </a:solidFill>
              </a:rPr>
              <a:t>	 t12 </a:t>
            </a:r>
            <a:r>
              <a:rPr lang="en-US" dirty="0">
                <a:solidFill>
                  <a:srgbClr val="7030A0"/>
                </a:solidFill>
              </a:rPr>
              <a:t>-&gt; 7</a:t>
            </a:r>
          </a:p>
          <a:p>
            <a:r>
              <a:rPr lang="en-US" dirty="0" smtClean="0">
                <a:solidFill>
                  <a:srgbClr val="7030A0"/>
                </a:solidFill>
              </a:rPr>
              <a:t>	 t21 </a:t>
            </a:r>
            <a:r>
              <a:rPr lang="en-US" dirty="0">
                <a:solidFill>
                  <a:srgbClr val="7030A0"/>
                </a:solidFill>
              </a:rPr>
              <a:t>-&gt; 2</a:t>
            </a:r>
          </a:p>
          <a:p>
            <a:r>
              <a:rPr lang="en-US" dirty="0" smtClean="0">
                <a:solidFill>
                  <a:srgbClr val="7030A0"/>
                </a:solidFill>
              </a:rPr>
              <a:t>	 t22 </a:t>
            </a:r>
            <a:r>
              <a:rPr lang="en-US" dirty="0">
                <a:solidFill>
                  <a:srgbClr val="7030A0"/>
                </a:solidFill>
              </a:rPr>
              <a:t>-&gt; 5</a:t>
            </a:r>
          </a:p>
          <a:p>
            <a:r>
              <a:rPr lang="en-US" dirty="0" smtClean="0">
                <a:solidFill>
                  <a:srgbClr val="7030A0"/>
                </a:solidFill>
              </a:rPr>
              <a:t>	 t31 </a:t>
            </a:r>
            <a:r>
              <a:rPr lang="en-US" dirty="0">
                <a:solidFill>
                  <a:srgbClr val="7030A0"/>
                </a:solidFill>
              </a:rPr>
              <a:t>-&gt; 0</a:t>
            </a:r>
          </a:p>
          <a:p>
            <a:r>
              <a:rPr lang="en-US" dirty="0" smtClean="0">
                <a:solidFill>
                  <a:srgbClr val="7030A0"/>
                </a:solidFill>
              </a:rPr>
              <a:t>	 t32 </a:t>
            </a:r>
            <a:r>
              <a:rPr lang="en-US" dirty="0">
                <a:solidFill>
                  <a:srgbClr val="7030A0"/>
                </a:solidFill>
              </a:rPr>
              <a:t>-&gt; 2")</a:t>
            </a:r>
            <a:endParaRPr lang="en-US" dirty="0" smtClean="0">
              <a:solidFill>
                <a:srgbClr val="7030A0"/>
              </a:solidFill>
            </a:endParaRPr>
          </a:p>
        </p:txBody>
      </p:sp>
    </p:spTree>
    <p:extLst>
      <p:ext uri="{BB962C8B-B14F-4D97-AF65-F5344CB8AC3E}">
        <p14:creationId xmlns:p14="http://schemas.microsoft.com/office/powerpoint/2010/main" val="11027940"/>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747897"/>
          </a:xfrm>
        </p:spPr>
        <p:txBody>
          <a:bodyPr/>
          <a:lstStyle/>
          <a:p>
            <a:r>
              <a:rPr lang="en-US" dirty="0" smtClean="0"/>
              <a:t>SMT2 Brief Sketch</a:t>
            </a:r>
            <a:endParaRPr lang="en-US" dirty="0"/>
          </a:p>
        </p:txBody>
      </p:sp>
      <p:sp>
        <p:nvSpPr>
          <p:cNvPr id="3" name="Content Placeholder 2"/>
          <p:cNvSpPr>
            <a:spLocks noGrp="1"/>
          </p:cNvSpPr>
          <p:nvPr>
            <p:ph idx="1"/>
          </p:nvPr>
        </p:nvSpPr>
        <p:spPr>
          <a:xfrm>
            <a:off x="381000" y="1412875"/>
            <a:ext cx="8382000" cy="4653582"/>
          </a:xfrm>
        </p:spPr>
        <p:txBody>
          <a:bodyPr/>
          <a:lstStyle/>
          <a:p>
            <a:pPr marL="0" indent="0">
              <a:buNone/>
            </a:pPr>
            <a:r>
              <a:rPr lang="en-US" dirty="0" smtClean="0"/>
              <a:t> </a:t>
            </a:r>
            <a:r>
              <a:rPr lang="en-US" dirty="0"/>
              <a:t>(declare-fun </a:t>
            </a:r>
            <a:r>
              <a:rPr lang="en-US" i="1" dirty="0" smtClean="0">
                <a:solidFill>
                  <a:schemeClr val="accent6"/>
                </a:solidFill>
              </a:rPr>
              <a:t>id </a:t>
            </a:r>
            <a:r>
              <a:rPr lang="en-US" dirty="0" smtClean="0"/>
              <a:t>(</a:t>
            </a:r>
            <a:r>
              <a:rPr lang="en-US" i="1" dirty="0" smtClean="0">
                <a:solidFill>
                  <a:schemeClr val="accent6"/>
                </a:solidFill>
              </a:rPr>
              <a:t>sort</a:t>
            </a:r>
            <a:r>
              <a:rPr lang="en-US" dirty="0" smtClean="0">
                <a:solidFill>
                  <a:schemeClr val="accent6"/>
                </a:solidFill>
              </a:rPr>
              <a:t>*</a:t>
            </a:r>
            <a:r>
              <a:rPr lang="en-US" dirty="0" smtClean="0"/>
              <a:t>) </a:t>
            </a:r>
            <a:r>
              <a:rPr lang="en-US" i="1" dirty="0" smtClean="0">
                <a:solidFill>
                  <a:schemeClr val="accent6"/>
                </a:solidFill>
              </a:rPr>
              <a:t>sort</a:t>
            </a:r>
            <a:r>
              <a:rPr lang="en-US" dirty="0" smtClean="0"/>
              <a:t>)	declare </a:t>
            </a:r>
            <a:r>
              <a:rPr lang="en-US" dirty="0"/>
              <a:t>function</a:t>
            </a:r>
          </a:p>
          <a:p>
            <a:pPr marL="0" indent="0">
              <a:buNone/>
            </a:pPr>
            <a:endParaRPr lang="en-US" dirty="0"/>
          </a:p>
          <a:p>
            <a:pPr marL="0" indent="0">
              <a:buNone/>
            </a:pPr>
            <a:r>
              <a:rPr lang="en-US" dirty="0"/>
              <a:t> (define-fun </a:t>
            </a:r>
            <a:r>
              <a:rPr lang="en-US" i="1" dirty="0" smtClean="0">
                <a:solidFill>
                  <a:schemeClr val="accent6"/>
                </a:solidFill>
              </a:rPr>
              <a:t>id</a:t>
            </a:r>
            <a:r>
              <a:rPr lang="en-US" dirty="0" smtClean="0"/>
              <a:t> ((</a:t>
            </a:r>
            <a:r>
              <a:rPr lang="en-US" i="1" dirty="0">
                <a:solidFill>
                  <a:schemeClr val="accent6"/>
                </a:solidFill>
              </a:rPr>
              <a:t>id </a:t>
            </a:r>
            <a:r>
              <a:rPr lang="en-US" i="1" dirty="0" smtClean="0">
                <a:solidFill>
                  <a:schemeClr val="accent6"/>
                </a:solidFill>
              </a:rPr>
              <a:t>sort</a:t>
            </a:r>
            <a:r>
              <a:rPr lang="en-US" dirty="0" smtClean="0"/>
              <a:t>)</a:t>
            </a:r>
            <a:r>
              <a:rPr lang="en-US" dirty="0" smtClean="0">
                <a:solidFill>
                  <a:schemeClr val="accent6"/>
                </a:solidFill>
              </a:rPr>
              <a:t>*</a:t>
            </a:r>
            <a:r>
              <a:rPr lang="en-US" dirty="0" smtClean="0"/>
              <a:t>) </a:t>
            </a:r>
            <a:r>
              <a:rPr lang="en-US" i="1" dirty="0" smtClean="0">
                <a:solidFill>
                  <a:schemeClr val="accent6"/>
                </a:solidFill>
              </a:rPr>
              <a:t>sort</a:t>
            </a:r>
            <a:r>
              <a:rPr lang="en-US" dirty="0" smtClean="0"/>
              <a:t> </a:t>
            </a:r>
            <a:r>
              <a:rPr lang="en-US" i="1" dirty="0" smtClean="0">
                <a:solidFill>
                  <a:schemeClr val="accent6"/>
                </a:solidFill>
              </a:rPr>
              <a:t>term</a:t>
            </a:r>
            <a:r>
              <a:rPr lang="en-US" dirty="0" smtClean="0"/>
              <a:t>)</a:t>
            </a:r>
            <a:endParaRPr lang="en-US" dirty="0"/>
          </a:p>
          <a:p>
            <a:pPr marL="0" indent="0">
              <a:buNone/>
            </a:pPr>
            <a:r>
              <a:rPr lang="en-US" dirty="0"/>
              <a:t>    </a:t>
            </a:r>
            <a:r>
              <a:rPr lang="en-US" dirty="0" smtClean="0"/>
              <a:t>	define </a:t>
            </a:r>
            <a:r>
              <a:rPr lang="en-US" dirty="0"/>
              <a:t>an expression </a:t>
            </a:r>
            <a:r>
              <a:rPr lang="en-US" dirty="0" smtClean="0"/>
              <a:t>shorthand</a:t>
            </a:r>
          </a:p>
          <a:p>
            <a:pPr marL="0" indent="0">
              <a:buNone/>
            </a:pPr>
            <a:endParaRPr lang="en-US" dirty="0"/>
          </a:p>
          <a:p>
            <a:pPr marL="0" indent="0">
              <a:buNone/>
            </a:pPr>
            <a:r>
              <a:rPr lang="en-US" dirty="0"/>
              <a:t> (assert </a:t>
            </a:r>
            <a:r>
              <a:rPr lang="en-US" i="1" dirty="0" smtClean="0">
                <a:solidFill>
                  <a:schemeClr val="accent6"/>
                </a:solidFill>
              </a:rPr>
              <a:t>term</a:t>
            </a:r>
            <a:r>
              <a:rPr lang="en-US" dirty="0" smtClean="0"/>
              <a:t>)		assert formula</a:t>
            </a:r>
            <a:endParaRPr lang="en-US" dirty="0"/>
          </a:p>
          <a:p>
            <a:pPr marL="0" indent="0">
              <a:buNone/>
            </a:pPr>
            <a:r>
              <a:rPr lang="en-US" dirty="0"/>
              <a:t> (</a:t>
            </a:r>
            <a:r>
              <a:rPr lang="en-US" dirty="0" smtClean="0"/>
              <a:t>check-sat)	    		check </a:t>
            </a:r>
            <a:r>
              <a:rPr lang="en-US" dirty="0" err="1" smtClean="0"/>
              <a:t>satisfiability</a:t>
            </a:r>
            <a:r>
              <a:rPr lang="en-US" dirty="0" smtClean="0"/>
              <a:t> of assertions</a:t>
            </a:r>
            <a:endParaRPr lang="en-US" dirty="0"/>
          </a:p>
          <a:p>
            <a:pPr marL="0" indent="0">
              <a:buNone/>
            </a:pPr>
            <a:r>
              <a:rPr lang="en-US" dirty="0"/>
              <a:t> (push </a:t>
            </a:r>
            <a:r>
              <a:rPr lang="en-US" dirty="0" smtClean="0">
                <a:solidFill>
                  <a:schemeClr val="accent6"/>
                </a:solidFill>
              </a:rPr>
              <a:t>[</a:t>
            </a:r>
            <a:r>
              <a:rPr lang="en-US" i="1" dirty="0" smtClean="0">
                <a:solidFill>
                  <a:schemeClr val="accent6"/>
                </a:solidFill>
              </a:rPr>
              <a:t>number</a:t>
            </a:r>
            <a:r>
              <a:rPr lang="en-US" dirty="0" smtClean="0">
                <a:solidFill>
                  <a:schemeClr val="accent6"/>
                </a:solidFill>
              </a:rPr>
              <a:t>]</a:t>
            </a:r>
            <a:r>
              <a:rPr lang="en-US" dirty="0" smtClean="0"/>
              <a:t>)		push </a:t>
            </a:r>
            <a:r>
              <a:rPr lang="en-US" dirty="0"/>
              <a:t>1 (or </a:t>
            </a:r>
            <a:r>
              <a:rPr lang="en-US" i="1" dirty="0" smtClean="0">
                <a:solidFill>
                  <a:schemeClr val="accent6"/>
                </a:solidFill>
              </a:rPr>
              <a:t>number</a:t>
            </a:r>
            <a:r>
              <a:rPr lang="en-US" dirty="0" smtClean="0"/>
              <a:t>) scopes</a:t>
            </a:r>
            <a:endParaRPr lang="en-US" dirty="0"/>
          </a:p>
          <a:p>
            <a:pPr marL="0" indent="0">
              <a:buNone/>
            </a:pPr>
            <a:r>
              <a:rPr lang="en-US" dirty="0"/>
              <a:t> (pop </a:t>
            </a:r>
            <a:r>
              <a:rPr lang="en-US" dirty="0" smtClean="0">
                <a:solidFill>
                  <a:schemeClr val="accent6"/>
                </a:solidFill>
              </a:rPr>
              <a:t>[</a:t>
            </a:r>
            <a:r>
              <a:rPr lang="en-US" i="1" dirty="0" smtClean="0">
                <a:solidFill>
                  <a:schemeClr val="accent6"/>
                </a:solidFill>
              </a:rPr>
              <a:t>number</a:t>
            </a:r>
            <a:r>
              <a:rPr lang="en-US" dirty="0" smtClean="0">
                <a:solidFill>
                  <a:schemeClr val="accent6"/>
                </a:solidFill>
              </a:rPr>
              <a:t>]</a:t>
            </a:r>
            <a:r>
              <a:rPr lang="en-US" dirty="0" smtClean="0"/>
              <a:t>)		pop </a:t>
            </a:r>
            <a:r>
              <a:rPr lang="en-US" dirty="0"/>
              <a:t>1 (or </a:t>
            </a:r>
            <a:r>
              <a:rPr lang="en-US" i="1" dirty="0" smtClean="0">
                <a:solidFill>
                  <a:schemeClr val="accent6"/>
                </a:solidFill>
              </a:rPr>
              <a:t>number</a:t>
            </a:r>
            <a:r>
              <a:rPr lang="en-US" dirty="0" smtClean="0"/>
              <a:t>) scopes</a:t>
            </a:r>
            <a:endParaRPr lang="en-US" dirty="0"/>
          </a:p>
          <a:p>
            <a:pPr marL="0" indent="0">
              <a:buNone/>
            </a:pPr>
            <a:r>
              <a:rPr lang="en-US" dirty="0" smtClean="0"/>
              <a:t> </a:t>
            </a:r>
            <a:r>
              <a:rPr lang="en-US" dirty="0"/>
              <a:t>(get-info </a:t>
            </a:r>
            <a:r>
              <a:rPr lang="en-US" dirty="0" smtClean="0"/>
              <a:t>model)		model </a:t>
            </a:r>
            <a:r>
              <a:rPr lang="en-US" dirty="0"/>
              <a:t>from satisfied </a:t>
            </a:r>
            <a:r>
              <a:rPr lang="en-US" dirty="0" smtClean="0"/>
              <a:t>assertions</a:t>
            </a:r>
            <a:endParaRPr lang="en-US" dirty="0"/>
          </a:p>
        </p:txBody>
      </p:sp>
    </p:spTree>
    <p:extLst>
      <p:ext uri="{BB962C8B-B14F-4D97-AF65-F5344CB8AC3E}">
        <p14:creationId xmlns:p14="http://schemas.microsoft.com/office/powerpoint/2010/main" val="2817856635"/>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747897"/>
          </a:xfrm>
        </p:spPr>
        <p:txBody>
          <a:bodyPr/>
          <a:lstStyle/>
          <a:p>
            <a:r>
              <a:rPr lang="en-US" dirty="0" smtClean="0"/>
              <a:t>SMT2 Brief Sketch</a:t>
            </a:r>
            <a:endParaRPr lang="en-US" dirty="0"/>
          </a:p>
        </p:txBody>
      </p:sp>
      <p:sp>
        <p:nvSpPr>
          <p:cNvPr id="3" name="Content Placeholder 2"/>
          <p:cNvSpPr>
            <a:spLocks noGrp="1"/>
          </p:cNvSpPr>
          <p:nvPr>
            <p:ph idx="1"/>
          </p:nvPr>
        </p:nvSpPr>
        <p:spPr>
          <a:xfrm>
            <a:off x="355243" y="2146971"/>
            <a:ext cx="8382000" cy="3705630"/>
          </a:xfrm>
        </p:spPr>
        <p:txBody>
          <a:bodyPr/>
          <a:lstStyle/>
          <a:p>
            <a:pPr marL="0" indent="0">
              <a:buNone/>
            </a:pPr>
            <a:r>
              <a:rPr lang="en-US" i="1" dirty="0" smtClean="0">
                <a:solidFill>
                  <a:schemeClr val="accent6"/>
                </a:solidFill>
              </a:rPr>
              <a:t> term </a:t>
            </a:r>
            <a:r>
              <a:rPr lang="en-US" dirty="0" smtClean="0">
                <a:solidFill>
                  <a:srgbClr val="7030A0"/>
                </a:solidFill>
              </a:rPr>
              <a:t>::= </a:t>
            </a:r>
            <a:r>
              <a:rPr lang="en-US" i="1" dirty="0">
                <a:solidFill>
                  <a:schemeClr val="accent6"/>
                </a:solidFill>
              </a:rPr>
              <a:t>id</a:t>
            </a:r>
            <a:r>
              <a:rPr lang="en-US" dirty="0" smtClean="0"/>
              <a:t> </a:t>
            </a:r>
          </a:p>
          <a:p>
            <a:pPr marL="0" indent="0">
              <a:buNone/>
            </a:pPr>
            <a:r>
              <a:rPr lang="en-US" dirty="0"/>
              <a:t>	</a:t>
            </a:r>
            <a:r>
              <a:rPr lang="en-US" dirty="0" smtClean="0"/>
              <a:t>  </a:t>
            </a:r>
            <a:r>
              <a:rPr lang="en-US" dirty="0" smtClean="0">
                <a:solidFill>
                  <a:srgbClr val="7030A0"/>
                </a:solidFill>
              </a:rPr>
              <a:t> | </a:t>
            </a:r>
            <a:r>
              <a:rPr lang="en-US" i="1" dirty="0" smtClean="0">
                <a:solidFill>
                  <a:schemeClr val="accent6"/>
                </a:solidFill>
              </a:rPr>
              <a:t>number</a:t>
            </a:r>
            <a:endParaRPr lang="en-US" dirty="0" smtClean="0"/>
          </a:p>
          <a:p>
            <a:pPr marL="0" indent="0">
              <a:buNone/>
            </a:pPr>
            <a:r>
              <a:rPr lang="en-US" dirty="0"/>
              <a:t>	</a:t>
            </a:r>
            <a:r>
              <a:rPr lang="en-US" dirty="0" smtClean="0"/>
              <a:t>   </a:t>
            </a:r>
            <a:r>
              <a:rPr lang="en-US" dirty="0" smtClean="0">
                <a:solidFill>
                  <a:srgbClr val="7030A0"/>
                </a:solidFill>
              </a:rPr>
              <a:t>|</a:t>
            </a:r>
            <a:r>
              <a:rPr lang="en-US" dirty="0" smtClean="0"/>
              <a:t> (</a:t>
            </a:r>
            <a:r>
              <a:rPr lang="en-US" i="1" dirty="0">
                <a:solidFill>
                  <a:schemeClr val="accent6"/>
                </a:solidFill>
              </a:rPr>
              <a:t>id</a:t>
            </a:r>
            <a:r>
              <a:rPr lang="en-US" dirty="0" smtClean="0"/>
              <a:t> </a:t>
            </a:r>
            <a:r>
              <a:rPr lang="en-US" i="1" dirty="0" smtClean="0">
                <a:solidFill>
                  <a:schemeClr val="accent6"/>
                </a:solidFill>
              </a:rPr>
              <a:t>term</a:t>
            </a:r>
            <a:r>
              <a:rPr lang="en-US" dirty="0" smtClean="0">
                <a:solidFill>
                  <a:srgbClr val="7030A0"/>
                </a:solidFill>
              </a:rPr>
              <a:t>+</a:t>
            </a:r>
            <a:r>
              <a:rPr lang="en-US" dirty="0" smtClean="0"/>
              <a:t>)</a:t>
            </a:r>
          </a:p>
          <a:p>
            <a:pPr marL="0" indent="0">
              <a:buNone/>
            </a:pPr>
            <a:r>
              <a:rPr lang="en-US" dirty="0"/>
              <a:t>	</a:t>
            </a:r>
            <a:r>
              <a:rPr lang="en-US" dirty="0" smtClean="0"/>
              <a:t>   </a:t>
            </a:r>
            <a:r>
              <a:rPr lang="en-US" dirty="0" smtClean="0">
                <a:solidFill>
                  <a:srgbClr val="7030A0"/>
                </a:solidFill>
              </a:rPr>
              <a:t>|</a:t>
            </a:r>
            <a:r>
              <a:rPr lang="en-US" dirty="0" smtClean="0"/>
              <a:t> (</a:t>
            </a:r>
            <a:r>
              <a:rPr lang="en-US" dirty="0" err="1" smtClean="0"/>
              <a:t>forall</a:t>
            </a:r>
            <a:r>
              <a:rPr lang="en-US" dirty="0" smtClean="0"/>
              <a:t> (</a:t>
            </a:r>
            <a:r>
              <a:rPr lang="en-US" i="1" dirty="0" smtClean="0">
                <a:solidFill>
                  <a:schemeClr val="accent6"/>
                </a:solidFill>
              </a:rPr>
              <a:t>id</a:t>
            </a:r>
            <a:r>
              <a:rPr lang="en-US" dirty="0" smtClean="0"/>
              <a:t> </a:t>
            </a:r>
            <a:r>
              <a:rPr lang="en-US" i="1" dirty="0" smtClean="0">
                <a:solidFill>
                  <a:schemeClr val="accent6"/>
                </a:solidFill>
              </a:rPr>
              <a:t>sort</a:t>
            </a:r>
            <a:r>
              <a:rPr lang="en-US" dirty="0" smtClean="0"/>
              <a:t>)</a:t>
            </a:r>
            <a:r>
              <a:rPr lang="en-US" dirty="0" smtClean="0">
                <a:solidFill>
                  <a:srgbClr val="7030A0"/>
                </a:solidFill>
              </a:rPr>
              <a:t>+</a:t>
            </a:r>
            <a:r>
              <a:rPr lang="en-US" dirty="0" smtClean="0"/>
              <a:t> </a:t>
            </a:r>
            <a:r>
              <a:rPr lang="en-US" i="1" dirty="0" smtClean="0">
                <a:solidFill>
                  <a:schemeClr val="accent6"/>
                </a:solidFill>
              </a:rPr>
              <a:t>term</a:t>
            </a:r>
            <a:r>
              <a:rPr lang="en-US" dirty="0" smtClean="0"/>
              <a:t>)</a:t>
            </a:r>
          </a:p>
          <a:p>
            <a:pPr marL="0" indent="0">
              <a:buNone/>
            </a:pPr>
            <a:endParaRPr lang="en-US" dirty="0" smtClean="0"/>
          </a:p>
          <a:p>
            <a:pPr marL="0" indent="0">
              <a:buNone/>
            </a:pPr>
            <a:r>
              <a:rPr lang="en-US" i="1" dirty="0" smtClean="0">
                <a:solidFill>
                  <a:schemeClr val="accent6"/>
                </a:solidFill>
              </a:rPr>
              <a:t>sort </a:t>
            </a:r>
            <a:r>
              <a:rPr lang="en-US" dirty="0" smtClean="0">
                <a:solidFill>
                  <a:srgbClr val="7030A0"/>
                </a:solidFill>
              </a:rPr>
              <a:t>::= </a:t>
            </a:r>
            <a:r>
              <a:rPr lang="en-US" i="1" dirty="0">
                <a:solidFill>
                  <a:schemeClr val="accent6"/>
                </a:solidFill>
              </a:rPr>
              <a:t>id</a:t>
            </a:r>
            <a:r>
              <a:rPr lang="en-US" dirty="0" smtClean="0"/>
              <a:t> </a:t>
            </a:r>
            <a:r>
              <a:rPr lang="en-US" dirty="0">
                <a:solidFill>
                  <a:srgbClr val="7030A0"/>
                </a:solidFill>
              </a:rPr>
              <a:t>|</a:t>
            </a:r>
            <a:r>
              <a:rPr lang="en-US" dirty="0"/>
              <a:t> </a:t>
            </a:r>
            <a:r>
              <a:rPr lang="en-US" dirty="0" smtClean="0"/>
              <a:t>(</a:t>
            </a:r>
            <a:r>
              <a:rPr lang="en-US" i="1" dirty="0">
                <a:solidFill>
                  <a:schemeClr val="accent6"/>
                </a:solidFill>
              </a:rPr>
              <a:t>id </a:t>
            </a:r>
            <a:r>
              <a:rPr lang="en-US" i="1" dirty="0" smtClean="0">
                <a:solidFill>
                  <a:schemeClr val="accent6"/>
                </a:solidFill>
              </a:rPr>
              <a:t>sort</a:t>
            </a:r>
            <a:r>
              <a:rPr lang="en-US" dirty="0" smtClean="0">
                <a:solidFill>
                  <a:srgbClr val="7030A0"/>
                </a:solidFill>
              </a:rPr>
              <a:t>+</a:t>
            </a:r>
            <a:r>
              <a:rPr lang="en-US" dirty="0" smtClean="0"/>
              <a:t>)</a:t>
            </a:r>
            <a:endParaRPr lang="en-US" dirty="0"/>
          </a:p>
          <a:p>
            <a:pPr marL="0" indent="0">
              <a:buNone/>
            </a:pPr>
            <a:endParaRPr lang="en-US" dirty="0" smtClean="0"/>
          </a:p>
          <a:p>
            <a:pPr marL="0" indent="0">
              <a:buNone/>
            </a:pPr>
            <a:r>
              <a:rPr lang="en-US" i="1" dirty="0">
                <a:solidFill>
                  <a:schemeClr val="accent6"/>
                </a:solidFill>
              </a:rPr>
              <a:t>id </a:t>
            </a:r>
            <a:r>
              <a:rPr lang="en-US" dirty="0" smtClean="0"/>
              <a:t>::= and </a:t>
            </a:r>
            <a:r>
              <a:rPr lang="en-US" dirty="0" smtClean="0">
                <a:solidFill>
                  <a:srgbClr val="7030A0"/>
                </a:solidFill>
              </a:rPr>
              <a:t>|</a:t>
            </a:r>
            <a:r>
              <a:rPr lang="en-US" dirty="0" smtClean="0"/>
              <a:t> or </a:t>
            </a:r>
            <a:r>
              <a:rPr lang="en-US" dirty="0" smtClean="0">
                <a:solidFill>
                  <a:srgbClr val="7030A0"/>
                </a:solidFill>
              </a:rPr>
              <a:t>|</a:t>
            </a:r>
            <a:r>
              <a:rPr lang="en-US" dirty="0" smtClean="0"/>
              <a:t> =&gt; </a:t>
            </a:r>
            <a:r>
              <a:rPr lang="en-US" dirty="0" smtClean="0">
                <a:solidFill>
                  <a:srgbClr val="7030A0"/>
                </a:solidFill>
              </a:rPr>
              <a:t>|</a:t>
            </a:r>
            <a:r>
              <a:rPr lang="en-US" dirty="0" smtClean="0"/>
              <a:t> + </a:t>
            </a:r>
            <a:r>
              <a:rPr lang="en-US" dirty="0" smtClean="0">
                <a:solidFill>
                  <a:srgbClr val="7030A0"/>
                </a:solidFill>
              </a:rPr>
              <a:t>|</a:t>
            </a:r>
            <a:r>
              <a:rPr lang="en-US" dirty="0" smtClean="0"/>
              <a:t> - </a:t>
            </a:r>
            <a:r>
              <a:rPr lang="en-US" dirty="0" smtClean="0">
                <a:solidFill>
                  <a:srgbClr val="7030A0"/>
                </a:solidFill>
              </a:rPr>
              <a:t>|</a:t>
            </a:r>
            <a:r>
              <a:rPr lang="en-US" dirty="0" smtClean="0"/>
              <a:t> * </a:t>
            </a:r>
            <a:r>
              <a:rPr lang="en-US" dirty="0" smtClean="0">
                <a:solidFill>
                  <a:srgbClr val="7030A0"/>
                </a:solidFill>
              </a:rPr>
              <a:t>|</a:t>
            </a:r>
            <a:r>
              <a:rPr lang="en-US" dirty="0" smtClean="0"/>
              <a:t> …</a:t>
            </a:r>
            <a:r>
              <a:rPr lang="en-US" dirty="0" smtClean="0">
                <a:solidFill>
                  <a:srgbClr val="7030A0"/>
                </a:solidFill>
              </a:rPr>
              <a:t>|</a:t>
            </a:r>
            <a:r>
              <a:rPr lang="en-US" dirty="0" smtClean="0"/>
              <a:t> </a:t>
            </a:r>
            <a:r>
              <a:rPr lang="en-US" i="1" dirty="0" smtClean="0">
                <a:solidFill>
                  <a:srgbClr val="7030A0"/>
                </a:solidFill>
              </a:rPr>
              <a:t>token </a:t>
            </a:r>
            <a:r>
              <a:rPr lang="en-US" dirty="0">
                <a:solidFill>
                  <a:srgbClr val="7030A0"/>
                </a:solidFill>
              </a:rPr>
              <a:t>|</a:t>
            </a:r>
            <a:r>
              <a:rPr lang="en-US" dirty="0"/>
              <a:t> </a:t>
            </a:r>
            <a:r>
              <a:rPr lang="en-US" i="1" dirty="0" smtClean="0">
                <a:solidFill>
                  <a:srgbClr val="7030A0"/>
                </a:solidFill>
              </a:rPr>
              <a:t>…</a:t>
            </a:r>
            <a:endParaRPr lang="en-US" dirty="0" smtClean="0"/>
          </a:p>
        </p:txBody>
      </p:sp>
    </p:spTree>
    <p:extLst>
      <p:ext uri="{BB962C8B-B14F-4D97-AF65-F5344CB8AC3E}">
        <p14:creationId xmlns:p14="http://schemas.microsoft.com/office/powerpoint/2010/main" val="3518421373"/>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747897"/>
          </a:xfrm>
        </p:spPr>
        <p:txBody>
          <a:bodyPr/>
          <a:lstStyle/>
          <a:p>
            <a:r>
              <a:rPr lang="en-US" dirty="0" smtClean="0"/>
              <a:t>Quantifiers – many approaches</a:t>
            </a:r>
            <a:endParaRPr lang="en-US" dirty="0"/>
          </a:p>
        </p:txBody>
      </p:sp>
      <p:graphicFrame>
        <p:nvGraphicFramePr>
          <p:cNvPr id="5" name="Diagram 4"/>
          <p:cNvGraphicFramePr/>
          <p:nvPr>
            <p:extLst>
              <p:ext uri="{D42A27DB-BD31-4B8C-83A1-F6EECF244321}">
                <p14:modId xmlns:p14="http://schemas.microsoft.com/office/powerpoint/2010/main" val="488133074"/>
              </p:ext>
            </p:extLst>
          </p:nvPr>
        </p:nvGraphicFramePr>
        <p:xfrm>
          <a:off x="0" y="1885416"/>
          <a:ext cx="9144000" cy="419288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25262116"/>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747897"/>
          </a:xfrm>
        </p:spPr>
        <p:txBody>
          <a:bodyPr/>
          <a:lstStyle/>
          <a:p>
            <a:r>
              <a:rPr lang="en-US" dirty="0" smtClean="0"/>
              <a:t>Quantifiers</a:t>
            </a:r>
            <a:endParaRPr lang="en-US" dirty="0"/>
          </a:p>
        </p:txBody>
      </p:sp>
      <p:sp>
        <p:nvSpPr>
          <p:cNvPr id="5" name="TextBox 4"/>
          <p:cNvSpPr txBox="1"/>
          <p:nvPr/>
        </p:nvSpPr>
        <p:spPr>
          <a:xfrm>
            <a:off x="4419600" y="2105085"/>
            <a:ext cx="4608954" cy="4524315"/>
          </a:xfrm>
          <a:prstGeom prst="rect">
            <a:avLst/>
          </a:prstGeom>
          <a:noFill/>
        </p:spPr>
        <p:txBody>
          <a:bodyPr wrap="none" rtlCol="0">
            <a:spAutoFit/>
          </a:bodyPr>
          <a:lstStyle/>
          <a:p>
            <a:r>
              <a:rPr lang="en-US" dirty="0">
                <a:solidFill>
                  <a:schemeClr val="bg1"/>
                </a:solidFill>
              </a:rPr>
              <a:t>(declare-sort Type)</a:t>
            </a:r>
          </a:p>
          <a:p>
            <a:r>
              <a:rPr lang="en-US" dirty="0">
                <a:solidFill>
                  <a:schemeClr val="bg1"/>
                </a:solidFill>
              </a:rPr>
              <a:t>(declare-fun subtype (Type Type) </a:t>
            </a:r>
            <a:r>
              <a:rPr lang="en-US" dirty="0" err="1">
                <a:solidFill>
                  <a:schemeClr val="bg1"/>
                </a:solidFill>
              </a:rPr>
              <a:t>Bool</a:t>
            </a:r>
            <a:r>
              <a:rPr lang="en-US" dirty="0">
                <a:solidFill>
                  <a:schemeClr val="bg1"/>
                </a:solidFill>
              </a:rPr>
              <a:t>)</a:t>
            </a:r>
          </a:p>
          <a:p>
            <a:r>
              <a:rPr lang="en-US" dirty="0">
                <a:solidFill>
                  <a:schemeClr val="bg1"/>
                </a:solidFill>
              </a:rPr>
              <a:t>(</a:t>
            </a:r>
            <a:r>
              <a:rPr lang="en-US" dirty="0" err="1">
                <a:solidFill>
                  <a:schemeClr val="bg1"/>
                </a:solidFill>
              </a:rPr>
              <a:t>delcare</a:t>
            </a:r>
            <a:r>
              <a:rPr lang="en-US" dirty="0">
                <a:solidFill>
                  <a:schemeClr val="bg1"/>
                </a:solidFill>
              </a:rPr>
              <a:t>-fun List (Type) Type)</a:t>
            </a:r>
          </a:p>
          <a:p>
            <a:r>
              <a:rPr lang="en-US" dirty="0">
                <a:solidFill>
                  <a:schemeClr val="bg1"/>
                </a:solidFill>
              </a:rPr>
              <a:t>(assert (</a:t>
            </a:r>
            <a:r>
              <a:rPr lang="en-US" dirty="0" err="1">
                <a:solidFill>
                  <a:schemeClr val="bg1"/>
                </a:solidFill>
              </a:rPr>
              <a:t>forall</a:t>
            </a:r>
            <a:r>
              <a:rPr lang="en-US" dirty="0">
                <a:solidFill>
                  <a:schemeClr val="bg1"/>
                </a:solidFill>
              </a:rPr>
              <a:t> (x Type) (subtype x x)))</a:t>
            </a:r>
          </a:p>
          <a:p>
            <a:r>
              <a:rPr lang="en-US" dirty="0">
                <a:solidFill>
                  <a:schemeClr val="bg1"/>
                </a:solidFill>
              </a:rPr>
              <a:t>(assert (</a:t>
            </a:r>
            <a:r>
              <a:rPr lang="en-US" dirty="0" err="1">
                <a:solidFill>
                  <a:schemeClr val="bg1"/>
                </a:solidFill>
              </a:rPr>
              <a:t>forall</a:t>
            </a:r>
            <a:r>
              <a:rPr lang="en-US" dirty="0">
                <a:solidFill>
                  <a:schemeClr val="bg1"/>
                </a:solidFill>
              </a:rPr>
              <a:t> (x Type) (y Type) (z type) </a:t>
            </a:r>
          </a:p>
          <a:p>
            <a:r>
              <a:rPr lang="en-US" dirty="0">
                <a:solidFill>
                  <a:schemeClr val="bg1"/>
                </a:solidFill>
              </a:rPr>
              <a:t>          (=&gt; (and (subtype x y) (subtype y z)) </a:t>
            </a:r>
          </a:p>
          <a:p>
            <a:r>
              <a:rPr lang="en-US" dirty="0">
                <a:solidFill>
                  <a:schemeClr val="bg1"/>
                </a:solidFill>
              </a:rPr>
              <a:t>              (subtype x z)))) </a:t>
            </a:r>
          </a:p>
          <a:p>
            <a:r>
              <a:rPr lang="en-US" dirty="0">
                <a:solidFill>
                  <a:schemeClr val="bg1"/>
                </a:solidFill>
              </a:rPr>
              <a:t>(assert (</a:t>
            </a:r>
            <a:r>
              <a:rPr lang="en-US" dirty="0" err="1">
                <a:solidFill>
                  <a:schemeClr val="bg1"/>
                </a:solidFill>
              </a:rPr>
              <a:t>forall</a:t>
            </a:r>
            <a:r>
              <a:rPr lang="en-US" dirty="0">
                <a:solidFill>
                  <a:schemeClr val="bg1"/>
                </a:solidFill>
              </a:rPr>
              <a:t> (x Type) (y Type) </a:t>
            </a:r>
          </a:p>
          <a:p>
            <a:r>
              <a:rPr lang="en-US" dirty="0">
                <a:solidFill>
                  <a:schemeClr val="bg1"/>
                </a:solidFill>
              </a:rPr>
              <a:t>          (=&gt; (and (subtype x y) (subtype y x)) </a:t>
            </a:r>
          </a:p>
          <a:p>
            <a:r>
              <a:rPr lang="en-US" dirty="0">
                <a:solidFill>
                  <a:schemeClr val="bg1"/>
                </a:solidFill>
              </a:rPr>
              <a:t>              (= x y))))</a:t>
            </a:r>
          </a:p>
          <a:p>
            <a:r>
              <a:rPr lang="en-US" dirty="0">
                <a:solidFill>
                  <a:schemeClr val="bg1"/>
                </a:solidFill>
              </a:rPr>
              <a:t>(assert (</a:t>
            </a:r>
            <a:r>
              <a:rPr lang="en-US" dirty="0" err="1">
                <a:solidFill>
                  <a:schemeClr val="bg1"/>
                </a:solidFill>
              </a:rPr>
              <a:t>forall</a:t>
            </a:r>
            <a:r>
              <a:rPr lang="en-US" dirty="0">
                <a:solidFill>
                  <a:schemeClr val="bg1"/>
                </a:solidFill>
              </a:rPr>
              <a:t> (x Type) (y Type) (z type) </a:t>
            </a:r>
          </a:p>
          <a:p>
            <a:r>
              <a:rPr lang="en-US" dirty="0">
                <a:solidFill>
                  <a:schemeClr val="bg1"/>
                </a:solidFill>
              </a:rPr>
              <a:t>          (=&gt; (and (subtype x y) (subtype x z)) </a:t>
            </a:r>
          </a:p>
          <a:p>
            <a:r>
              <a:rPr lang="en-US" dirty="0">
                <a:solidFill>
                  <a:schemeClr val="bg1"/>
                </a:solidFill>
              </a:rPr>
              <a:t>              (or (subtype y z) (subtype z y))))) </a:t>
            </a:r>
          </a:p>
          <a:p>
            <a:r>
              <a:rPr lang="en-US" dirty="0">
                <a:solidFill>
                  <a:schemeClr val="bg1"/>
                </a:solidFill>
              </a:rPr>
              <a:t>(assert (</a:t>
            </a:r>
            <a:r>
              <a:rPr lang="en-US" dirty="0" err="1">
                <a:solidFill>
                  <a:schemeClr val="bg1"/>
                </a:solidFill>
              </a:rPr>
              <a:t>forall</a:t>
            </a:r>
            <a:r>
              <a:rPr lang="en-US" dirty="0">
                <a:solidFill>
                  <a:schemeClr val="bg1"/>
                </a:solidFill>
              </a:rPr>
              <a:t> (x Type) (y Type) </a:t>
            </a:r>
          </a:p>
          <a:p>
            <a:r>
              <a:rPr lang="en-US" dirty="0">
                <a:solidFill>
                  <a:schemeClr val="bg1"/>
                </a:solidFill>
              </a:rPr>
              <a:t>          (=&gt; (subtype x y) </a:t>
            </a:r>
          </a:p>
          <a:p>
            <a:r>
              <a:rPr lang="en-US" dirty="0">
                <a:solidFill>
                  <a:schemeClr val="bg1"/>
                </a:solidFill>
              </a:rPr>
              <a:t>              (subtype (List x) (List y)))))</a:t>
            </a:r>
            <a:endParaRPr lang="en-US" dirty="0" smtClean="0">
              <a:solidFill>
                <a:schemeClr val="bg1"/>
              </a:solidFill>
            </a:endParaRPr>
          </a:p>
        </p:txBody>
      </p:sp>
      <p:pic>
        <p:nvPicPr>
          <p:cNvPr id="512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42502" t="67131" r="29223" b="16583"/>
          <a:stretch/>
        </p:blipFill>
        <p:spPr bwMode="auto">
          <a:xfrm>
            <a:off x="178903" y="2207183"/>
            <a:ext cx="4240697" cy="15266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251254" y="1567934"/>
            <a:ext cx="4095993" cy="369332"/>
          </a:xfrm>
          <a:prstGeom prst="rect">
            <a:avLst/>
          </a:prstGeom>
          <a:noFill/>
        </p:spPr>
        <p:txBody>
          <a:bodyPr wrap="none" rtlCol="0">
            <a:spAutoFit/>
          </a:bodyPr>
          <a:lstStyle/>
          <a:p>
            <a:r>
              <a:rPr lang="en-US" dirty="0" smtClean="0">
                <a:solidFill>
                  <a:schemeClr val="bg1"/>
                </a:solidFill>
              </a:rPr>
              <a:t>Example: Single inheritance subtyping</a:t>
            </a:r>
          </a:p>
        </p:txBody>
      </p:sp>
    </p:spTree>
    <p:extLst>
      <p:ext uri="{BB962C8B-B14F-4D97-AF65-F5344CB8AC3E}">
        <p14:creationId xmlns:p14="http://schemas.microsoft.com/office/powerpoint/2010/main" val="3553319403"/>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z="4800" dirty="0" err="1" smtClean="0">
                <a:latin typeface="Calibri" pitchFamily="34" charset="0"/>
              </a:rPr>
              <a:t>SMT@Microsoft</a:t>
            </a:r>
            <a:r>
              <a:rPr sz="4800" dirty="0" smtClean="0">
                <a:latin typeface="Calibri" pitchFamily="34" charset="0"/>
              </a:rPr>
              <a:t>: Z3</a:t>
            </a:r>
            <a:endParaRPr sz="4800" spc="-167" dirty="0">
              <a:solidFill>
                <a:schemeClr val="accent1"/>
              </a:solidFill>
              <a:effectLst>
                <a:outerShdw blurRad="50800" dist="38100" dir="2700000" algn="tl" rotWithShape="0">
                  <a:prstClr val="black">
                    <a:alpha val="61000"/>
                  </a:prstClr>
                </a:outerShdw>
              </a:effectLst>
              <a:latin typeface="Calibri" pitchFamily="34" charset="0"/>
            </a:endParaRPr>
          </a:p>
        </p:txBody>
      </p:sp>
      <p:sp>
        <p:nvSpPr>
          <p:cNvPr id="22" name="Text Placeholder 2"/>
          <p:cNvSpPr txBox="1">
            <a:spLocks/>
          </p:cNvSpPr>
          <p:nvPr/>
        </p:nvSpPr>
        <p:spPr>
          <a:xfrm>
            <a:off x="416560" y="1503273"/>
            <a:ext cx="8382000" cy="4653582"/>
          </a:xfrm>
          <a:prstGeom prst="rect">
            <a:avLst/>
          </a:prstGeom>
        </p:spPr>
        <p:txBody>
          <a:bodyPr vert="horz" wrap="square" lIns="0" tIns="0" rIns="0" bIns="0" rtlCol="0">
            <a:spAutoFit/>
          </a:bodyPr>
          <a:lstStyle/>
          <a:p>
            <a:pPr marL="384954" indent="-384954">
              <a:lnSpc>
                <a:spcPct val="90000"/>
              </a:lnSpc>
              <a:spcBef>
                <a:spcPct val="20000"/>
              </a:spcBef>
              <a:buSzPct val="90000"/>
              <a:buFontTx/>
              <a:buBlip>
                <a:blip r:embed="rId3"/>
              </a:buBlip>
            </a:pPr>
            <a:r>
              <a:rPr lang="en-US" sz="2800" dirty="0" smtClean="0">
                <a:solidFill>
                  <a:srgbClr val="FF0000"/>
                </a:solidFill>
                <a:latin typeface="Calibri" pitchFamily="34" charset="0"/>
                <a:sym typeface="Symbol"/>
              </a:rPr>
              <a:t>Z3 is a new solver developed at Microsoft Research.</a:t>
            </a:r>
          </a:p>
          <a:p>
            <a:pPr marL="384954" indent="-384954">
              <a:lnSpc>
                <a:spcPct val="90000"/>
              </a:lnSpc>
              <a:spcBef>
                <a:spcPct val="20000"/>
              </a:spcBef>
              <a:buSzPct val="90000"/>
              <a:buFontTx/>
              <a:buBlip>
                <a:blip r:embed="rId3"/>
              </a:buBlip>
            </a:pPr>
            <a:r>
              <a:rPr lang="en-US" sz="2800" dirty="0" smtClean="0">
                <a:solidFill>
                  <a:schemeClr val="bg1"/>
                </a:solidFill>
                <a:latin typeface="Calibri" pitchFamily="34" charset="0"/>
                <a:sym typeface="Symbol"/>
              </a:rPr>
              <a:t>Development/Research driven by internal customers.</a:t>
            </a:r>
          </a:p>
          <a:p>
            <a:pPr marL="384954" indent="-384954">
              <a:lnSpc>
                <a:spcPct val="90000"/>
              </a:lnSpc>
              <a:spcBef>
                <a:spcPct val="20000"/>
              </a:spcBef>
              <a:buSzPct val="90000"/>
              <a:buFontTx/>
              <a:buBlip>
                <a:blip r:embed="rId3"/>
              </a:buBlip>
            </a:pPr>
            <a:r>
              <a:rPr lang="en-US" sz="2800" dirty="0" smtClean="0">
                <a:solidFill>
                  <a:schemeClr val="bg1"/>
                </a:solidFill>
                <a:latin typeface="Calibri" pitchFamily="34" charset="0"/>
                <a:sym typeface="Symbol"/>
              </a:rPr>
              <a:t>Free for academic research.</a:t>
            </a:r>
          </a:p>
          <a:p>
            <a:pPr marL="384954" indent="-384954">
              <a:lnSpc>
                <a:spcPct val="90000"/>
              </a:lnSpc>
              <a:spcBef>
                <a:spcPct val="20000"/>
              </a:spcBef>
              <a:buSzPct val="90000"/>
              <a:buFontTx/>
              <a:buBlip>
                <a:blip r:embed="rId3"/>
              </a:buBlip>
            </a:pPr>
            <a:r>
              <a:rPr lang="en-US" sz="2800" dirty="0" smtClean="0">
                <a:solidFill>
                  <a:schemeClr val="bg1"/>
                </a:solidFill>
                <a:latin typeface="Calibri" pitchFamily="34" charset="0"/>
                <a:sym typeface="Symbol"/>
              </a:rPr>
              <a:t>Interfaces:</a:t>
            </a:r>
          </a:p>
          <a:p>
            <a:pPr marL="384954" indent="-384954">
              <a:lnSpc>
                <a:spcPct val="90000"/>
              </a:lnSpc>
              <a:spcBef>
                <a:spcPct val="20000"/>
              </a:spcBef>
              <a:buSzPct val="90000"/>
              <a:buFontTx/>
              <a:buBlip>
                <a:blip r:embed="rId3"/>
              </a:buBlip>
            </a:pPr>
            <a:endParaRPr lang="en-US" sz="2800" dirty="0" smtClean="0">
              <a:solidFill>
                <a:schemeClr val="bg1"/>
              </a:solidFill>
              <a:latin typeface="Calibri" pitchFamily="34" charset="0"/>
              <a:sym typeface="Symbol"/>
            </a:endParaRPr>
          </a:p>
          <a:p>
            <a:pPr marL="384954" indent="-384954">
              <a:lnSpc>
                <a:spcPct val="90000"/>
              </a:lnSpc>
              <a:spcBef>
                <a:spcPct val="20000"/>
              </a:spcBef>
              <a:buSzPct val="90000"/>
              <a:buFontTx/>
              <a:buBlip>
                <a:blip r:embed="rId3"/>
              </a:buBlip>
            </a:pPr>
            <a:endParaRPr lang="en-US" sz="2800" dirty="0" smtClean="0">
              <a:solidFill>
                <a:schemeClr val="bg1"/>
              </a:solidFill>
              <a:latin typeface="Calibri" pitchFamily="34" charset="0"/>
              <a:sym typeface="Symbol"/>
            </a:endParaRPr>
          </a:p>
          <a:p>
            <a:pPr marL="384954" indent="-384954">
              <a:lnSpc>
                <a:spcPct val="90000"/>
              </a:lnSpc>
              <a:spcBef>
                <a:spcPct val="20000"/>
              </a:spcBef>
              <a:buSzPct val="90000"/>
              <a:buFontTx/>
              <a:buBlip>
                <a:blip r:embed="rId3"/>
              </a:buBlip>
            </a:pPr>
            <a:endParaRPr lang="en-US" sz="2800" dirty="0" smtClean="0">
              <a:solidFill>
                <a:schemeClr val="bg1"/>
              </a:solidFill>
              <a:latin typeface="Calibri" pitchFamily="34" charset="0"/>
              <a:sym typeface="Symbol"/>
            </a:endParaRPr>
          </a:p>
          <a:p>
            <a:pPr marL="384954" indent="-384954">
              <a:lnSpc>
                <a:spcPct val="90000"/>
              </a:lnSpc>
              <a:spcBef>
                <a:spcPct val="20000"/>
              </a:spcBef>
              <a:buSzPct val="90000"/>
              <a:buFontTx/>
              <a:buBlip>
                <a:blip r:embed="rId3"/>
              </a:buBlip>
            </a:pPr>
            <a:endParaRPr lang="en-US" sz="2800" dirty="0" smtClean="0">
              <a:solidFill>
                <a:schemeClr val="bg1"/>
              </a:solidFill>
              <a:latin typeface="Calibri" pitchFamily="34" charset="0"/>
              <a:sym typeface="Symbol"/>
            </a:endParaRPr>
          </a:p>
          <a:p>
            <a:pPr marL="384954" indent="-384954">
              <a:lnSpc>
                <a:spcPct val="90000"/>
              </a:lnSpc>
              <a:spcBef>
                <a:spcPct val="20000"/>
              </a:spcBef>
              <a:buSzPct val="90000"/>
            </a:pPr>
            <a:endParaRPr lang="en-US" sz="2800" dirty="0" smtClean="0">
              <a:solidFill>
                <a:schemeClr val="bg1"/>
              </a:solidFill>
              <a:latin typeface="Calibri" pitchFamily="34" charset="0"/>
              <a:sym typeface="Symbol"/>
              <a:hlinkClick r:id="rId4"/>
            </a:endParaRPr>
          </a:p>
          <a:p>
            <a:pPr marL="384954" indent="-384954">
              <a:lnSpc>
                <a:spcPct val="90000"/>
              </a:lnSpc>
              <a:spcBef>
                <a:spcPct val="20000"/>
              </a:spcBef>
              <a:buSzPct val="90000"/>
              <a:buFontTx/>
              <a:buBlip>
                <a:blip r:embed="rId3"/>
              </a:buBlip>
            </a:pPr>
            <a:r>
              <a:rPr lang="en-US" sz="2800" dirty="0" smtClean="0">
                <a:solidFill>
                  <a:schemeClr val="bg1"/>
                </a:solidFill>
                <a:latin typeface="Calibri" pitchFamily="34" charset="0"/>
                <a:sym typeface="Symbol"/>
                <a:hlinkClick r:id="rId4"/>
              </a:rPr>
              <a:t>http://research.microsoft.com/projects/z3</a:t>
            </a:r>
            <a:endParaRPr lang="en-US" sz="2800" dirty="0" smtClean="0">
              <a:solidFill>
                <a:schemeClr val="bg1"/>
              </a:solidFill>
              <a:latin typeface="Calibri" pitchFamily="34" charset="0"/>
              <a:sym typeface="Symbol"/>
            </a:endParaRPr>
          </a:p>
        </p:txBody>
      </p:sp>
      <p:graphicFrame>
        <p:nvGraphicFramePr>
          <p:cNvPr id="25" name="Diagram 24"/>
          <p:cNvGraphicFramePr/>
          <p:nvPr/>
        </p:nvGraphicFramePr>
        <p:xfrm>
          <a:off x="993596" y="3328288"/>
          <a:ext cx="6636564" cy="2340992"/>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917058936"/>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747897"/>
          </a:xfrm>
        </p:spPr>
        <p:txBody>
          <a:bodyPr/>
          <a:lstStyle/>
          <a:p>
            <a:r>
              <a:rPr lang="en-US" dirty="0" smtClean="0"/>
              <a:t>Quantifiers</a:t>
            </a:r>
            <a:endParaRPr lang="en-US" dirty="0"/>
          </a:p>
        </p:txBody>
      </p:sp>
      <p:sp>
        <p:nvSpPr>
          <p:cNvPr id="5" name="TextBox 4"/>
          <p:cNvSpPr txBox="1"/>
          <p:nvPr/>
        </p:nvSpPr>
        <p:spPr>
          <a:xfrm>
            <a:off x="533400" y="2438400"/>
            <a:ext cx="4031873" cy="1754326"/>
          </a:xfrm>
          <a:prstGeom prst="rect">
            <a:avLst/>
          </a:prstGeom>
          <a:noFill/>
        </p:spPr>
        <p:txBody>
          <a:bodyPr wrap="none" rtlCol="0">
            <a:spAutoFit/>
          </a:bodyPr>
          <a:lstStyle/>
          <a:p>
            <a:r>
              <a:rPr lang="en-US" dirty="0" smtClean="0">
                <a:solidFill>
                  <a:schemeClr val="bg1"/>
                </a:solidFill>
              </a:rPr>
              <a:t>(</a:t>
            </a:r>
            <a:r>
              <a:rPr lang="en-US" dirty="0">
                <a:solidFill>
                  <a:schemeClr val="bg1"/>
                </a:solidFill>
              </a:rPr>
              <a:t>assert (</a:t>
            </a:r>
            <a:r>
              <a:rPr lang="en-US" dirty="0" err="1">
                <a:solidFill>
                  <a:schemeClr val="bg1"/>
                </a:solidFill>
              </a:rPr>
              <a:t>forall</a:t>
            </a:r>
            <a:r>
              <a:rPr lang="en-US" dirty="0">
                <a:solidFill>
                  <a:schemeClr val="bg1"/>
                </a:solidFill>
              </a:rPr>
              <a:t> (x Type) (y Type) </a:t>
            </a:r>
          </a:p>
          <a:p>
            <a:r>
              <a:rPr lang="en-US" dirty="0">
                <a:solidFill>
                  <a:schemeClr val="bg1"/>
                </a:solidFill>
              </a:rPr>
              <a:t>          (=&gt; (subtype x y) </a:t>
            </a:r>
          </a:p>
          <a:p>
            <a:r>
              <a:rPr lang="en-US" dirty="0">
                <a:solidFill>
                  <a:schemeClr val="bg1"/>
                </a:solidFill>
              </a:rPr>
              <a:t>              (subtype (List x) (List y</a:t>
            </a:r>
            <a:r>
              <a:rPr lang="en-US" dirty="0" smtClean="0">
                <a:solidFill>
                  <a:schemeClr val="bg1"/>
                </a:solidFill>
              </a:rPr>
              <a:t>)))</a:t>
            </a:r>
          </a:p>
          <a:p>
            <a:r>
              <a:rPr lang="en-US" dirty="0">
                <a:solidFill>
                  <a:srgbClr val="0070C0"/>
                </a:solidFill>
              </a:rPr>
              <a:t> </a:t>
            </a:r>
            <a:r>
              <a:rPr lang="en-US" dirty="0" smtClean="0">
                <a:solidFill>
                  <a:srgbClr val="0070C0"/>
                </a:solidFill>
              </a:rPr>
              <a:t>         :pat {</a:t>
            </a:r>
            <a:r>
              <a:rPr lang="en-US" dirty="0">
                <a:solidFill>
                  <a:srgbClr val="0070C0"/>
                </a:solidFill>
              </a:rPr>
              <a:t>(subtype (List x) (List y</a:t>
            </a:r>
            <a:r>
              <a:rPr lang="en-US" dirty="0" smtClean="0">
                <a:solidFill>
                  <a:srgbClr val="0070C0"/>
                </a:solidFill>
              </a:rPr>
              <a:t>)) } </a:t>
            </a:r>
          </a:p>
          <a:p>
            <a:r>
              <a:rPr lang="en-US" dirty="0">
                <a:solidFill>
                  <a:schemeClr val="bg1"/>
                </a:solidFill>
              </a:rPr>
              <a:t> </a:t>
            </a:r>
            <a:r>
              <a:rPr lang="en-US" dirty="0" smtClean="0">
                <a:solidFill>
                  <a:schemeClr val="bg1"/>
                </a:solidFill>
              </a:rPr>
              <a:t>         )</a:t>
            </a:r>
          </a:p>
          <a:p>
            <a:r>
              <a:rPr lang="en-US" dirty="0" smtClean="0">
                <a:solidFill>
                  <a:schemeClr val="bg1"/>
                </a:solidFill>
              </a:rPr>
              <a:t>)</a:t>
            </a:r>
          </a:p>
        </p:txBody>
      </p:sp>
      <p:pic>
        <p:nvPicPr>
          <p:cNvPr id="512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42502" t="67131" r="29223" b="16583"/>
          <a:stretch/>
        </p:blipFill>
        <p:spPr bwMode="auto">
          <a:xfrm>
            <a:off x="4793873" y="1978583"/>
            <a:ext cx="4240697" cy="15266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251254" y="1567934"/>
            <a:ext cx="4095993" cy="369332"/>
          </a:xfrm>
          <a:prstGeom prst="rect">
            <a:avLst/>
          </a:prstGeom>
          <a:noFill/>
        </p:spPr>
        <p:txBody>
          <a:bodyPr wrap="none" rtlCol="0">
            <a:spAutoFit/>
          </a:bodyPr>
          <a:lstStyle/>
          <a:p>
            <a:r>
              <a:rPr lang="en-US" dirty="0" smtClean="0">
                <a:solidFill>
                  <a:schemeClr val="bg1"/>
                </a:solidFill>
              </a:rPr>
              <a:t>Example: Single inheritance subtyping</a:t>
            </a:r>
          </a:p>
        </p:txBody>
      </p:sp>
      <mc:AlternateContent xmlns:mc="http://schemas.openxmlformats.org/markup-compatibility/2006" xmlns:a14="http://schemas.microsoft.com/office/drawing/2010/main">
        <mc:Choice Requires="a14">
          <p:sp>
            <p:nvSpPr>
              <p:cNvPr id="8" name="TextBox 7"/>
              <p:cNvSpPr txBox="1"/>
              <p:nvPr/>
            </p:nvSpPr>
            <p:spPr>
              <a:xfrm>
                <a:off x="1447800" y="4419600"/>
                <a:ext cx="4163384" cy="2343975"/>
              </a:xfrm>
              <a:prstGeom prst="rect">
                <a:avLst/>
              </a:prstGeom>
              <a:noFill/>
            </p:spPr>
            <p:txBody>
              <a:bodyPr wrap="none" rtlCol="0">
                <a:spAutoFit/>
              </a:bodyPr>
              <a:lstStyle/>
              <a:p>
                <a:r>
                  <a:rPr lang="en-US" dirty="0" smtClean="0">
                    <a:solidFill>
                      <a:schemeClr val="bg1"/>
                    </a:solidFill>
                  </a:rPr>
                  <a:t> 	</a:t>
                </a:r>
              </a:p>
              <a:p>
                <a:pPr/>
                <a14:m>
                  <m:oMathPara xmlns:m="http://schemas.openxmlformats.org/officeDocument/2006/math">
                    <m:oMathParaPr>
                      <m:jc m:val="centerGroup"/>
                    </m:oMathParaPr>
                    <m:oMath xmlns:m="http://schemas.openxmlformats.org/officeDocument/2006/math">
                      <m:r>
                        <a:rPr lang="en-US" i="1">
                          <a:solidFill>
                            <a:schemeClr val="bg1"/>
                          </a:solidFill>
                          <a:latin typeface="Cambria Math"/>
                        </a:rPr>
                        <m:t>𝑠𝑢𝑏</m:t>
                      </m:r>
                      <m:d>
                        <m:dPr>
                          <m:ctrlPr>
                            <a:rPr lang="en-US" i="1">
                              <a:solidFill>
                                <a:schemeClr val="bg1"/>
                              </a:solidFill>
                              <a:latin typeface="Cambria Math"/>
                            </a:rPr>
                          </m:ctrlPr>
                        </m:dPr>
                        <m:e>
                          <m:r>
                            <a:rPr lang="en-US" i="1">
                              <a:solidFill>
                                <a:schemeClr val="bg1"/>
                              </a:solidFill>
                              <a:latin typeface="Cambria Math"/>
                            </a:rPr>
                            <m:t>𝑏</m:t>
                          </m:r>
                          <m:r>
                            <a:rPr lang="en-US" i="1">
                              <a:solidFill>
                                <a:schemeClr val="bg1"/>
                              </a:solidFill>
                              <a:latin typeface="Cambria Math"/>
                            </a:rPr>
                            <m:t>,</m:t>
                          </m:r>
                          <m:r>
                            <a:rPr lang="en-US" i="1">
                              <a:solidFill>
                                <a:schemeClr val="bg1"/>
                              </a:solidFill>
                              <a:latin typeface="Cambria Math"/>
                            </a:rPr>
                            <m:t>𝑐</m:t>
                          </m:r>
                        </m:e>
                      </m:d>
                    </m:oMath>
                  </m:oMathPara>
                </a14:m>
                <a:endParaRPr lang="en-US" b="0" i="1" dirty="0" smtClean="0">
                  <a:solidFill>
                    <a:schemeClr val="bg1"/>
                  </a:solidFill>
                  <a:latin typeface="Cambria Math"/>
                </a:endParaRPr>
              </a:p>
              <a:p>
                <a:endParaRPr lang="en-US" b="0" i="1" dirty="0" smtClean="0">
                  <a:solidFill>
                    <a:schemeClr val="bg1"/>
                  </a:solidFill>
                  <a:latin typeface="Cambria Math"/>
                </a:endParaRPr>
              </a:p>
              <a:p>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a:rPr>
                        <m:t>𝑠𝑢𝑏</m:t>
                      </m:r>
                      <m:d>
                        <m:dPr>
                          <m:ctrlPr>
                            <a:rPr lang="en-US" b="0" i="1" smtClean="0">
                              <a:solidFill>
                                <a:schemeClr val="bg1"/>
                              </a:solidFill>
                              <a:latin typeface="Cambria Math"/>
                            </a:rPr>
                          </m:ctrlPr>
                        </m:dPr>
                        <m:e>
                          <m:r>
                            <a:rPr lang="en-US" b="0" i="1" smtClean="0">
                              <a:solidFill>
                                <a:schemeClr val="bg1"/>
                              </a:solidFill>
                              <a:latin typeface="Cambria Math"/>
                            </a:rPr>
                            <m:t>𝑎</m:t>
                          </m:r>
                          <m:r>
                            <a:rPr lang="en-US" b="0" i="1" smtClean="0">
                              <a:solidFill>
                                <a:schemeClr val="bg1"/>
                              </a:solidFill>
                              <a:latin typeface="Cambria Math"/>
                            </a:rPr>
                            <m:t>,</m:t>
                          </m:r>
                          <m:r>
                            <a:rPr lang="en-US" b="0" i="1" smtClean="0">
                              <a:solidFill>
                                <a:schemeClr val="bg1"/>
                              </a:solidFill>
                              <a:latin typeface="Cambria Math"/>
                            </a:rPr>
                            <m:t>𝐿𝑖𝑠𝑡</m:t>
                          </m:r>
                          <m:d>
                            <m:dPr>
                              <m:ctrlPr>
                                <a:rPr lang="en-US" b="0" i="1" smtClean="0">
                                  <a:solidFill>
                                    <a:schemeClr val="bg1"/>
                                  </a:solidFill>
                                  <a:latin typeface="Cambria Math"/>
                                </a:rPr>
                              </m:ctrlPr>
                            </m:dPr>
                            <m:e>
                              <m:r>
                                <a:rPr lang="en-US" b="0" i="1" smtClean="0">
                                  <a:solidFill>
                                    <a:schemeClr val="bg1"/>
                                  </a:solidFill>
                                  <a:latin typeface="Cambria Math"/>
                                </a:rPr>
                                <m:t>𝑏</m:t>
                              </m:r>
                            </m:e>
                          </m:d>
                        </m:e>
                      </m:d>
                      <m:r>
                        <a:rPr lang="en-US" b="0" i="1" smtClean="0">
                          <a:solidFill>
                            <a:schemeClr val="bg1"/>
                          </a:solidFill>
                          <a:latin typeface="Cambria Math"/>
                        </a:rPr>
                        <m:t>                </m:t>
                      </m:r>
                      <m:r>
                        <a:rPr lang="en-US" i="1">
                          <a:solidFill>
                            <a:schemeClr val="bg1"/>
                          </a:solidFill>
                          <a:latin typeface="Cambria Math"/>
                        </a:rPr>
                        <m:t>𝑠𝑢𝑏</m:t>
                      </m:r>
                      <m:d>
                        <m:dPr>
                          <m:ctrlPr>
                            <a:rPr lang="en-US" i="1">
                              <a:solidFill>
                                <a:schemeClr val="bg1"/>
                              </a:solidFill>
                              <a:latin typeface="Cambria Math"/>
                            </a:rPr>
                          </m:ctrlPr>
                        </m:dPr>
                        <m:e>
                          <m:r>
                            <a:rPr lang="en-US" i="1">
                              <a:solidFill>
                                <a:schemeClr val="bg1"/>
                              </a:solidFill>
                              <a:latin typeface="Cambria Math"/>
                            </a:rPr>
                            <m:t>𝐿𝑖𝑠𝑡</m:t>
                          </m:r>
                          <m:d>
                            <m:dPr>
                              <m:ctrlPr>
                                <a:rPr lang="en-US" i="1">
                                  <a:solidFill>
                                    <a:schemeClr val="bg1"/>
                                  </a:solidFill>
                                  <a:latin typeface="Cambria Math"/>
                                </a:rPr>
                              </m:ctrlPr>
                            </m:dPr>
                            <m:e>
                              <m:r>
                                <a:rPr lang="en-US" i="1">
                                  <a:solidFill>
                                    <a:schemeClr val="bg1"/>
                                  </a:solidFill>
                                  <a:latin typeface="Cambria Math"/>
                                </a:rPr>
                                <m:t>𝑐</m:t>
                              </m:r>
                            </m:e>
                          </m:d>
                          <m:r>
                            <a:rPr lang="en-US" i="1">
                              <a:solidFill>
                                <a:schemeClr val="bg1"/>
                              </a:solidFill>
                              <a:latin typeface="Cambria Math"/>
                            </a:rPr>
                            <m:t>,</m:t>
                          </m:r>
                          <m:r>
                            <a:rPr lang="en-US" i="1">
                              <a:solidFill>
                                <a:schemeClr val="bg1"/>
                              </a:solidFill>
                              <a:latin typeface="Cambria Math"/>
                            </a:rPr>
                            <m:t>𝑑</m:t>
                          </m:r>
                        </m:e>
                      </m:d>
                    </m:oMath>
                  </m:oMathPara>
                </a14:m>
                <a:endParaRPr lang="en-US" b="0" i="1" dirty="0" smtClean="0">
                  <a:solidFill>
                    <a:schemeClr val="bg1"/>
                  </a:solidFill>
                  <a:latin typeface="Cambria Math"/>
                </a:endParaRPr>
              </a:p>
              <a:p>
                <a:endParaRPr lang="en-US" b="0" i="1" dirty="0" smtClean="0">
                  <a:solidFill>
                    <a:schemeClr val="bg1"/>
                  </a:solidFill>
                  <a:latin typeface="Cambria Math"/>
                </a:endParaRPr>
              </a:p>
              <a:p>
                <a:pPr/>
                <a14:m>
                  <m:oMathPara xmlns:m="http://schemas.openxmlformats.org/officeDocument/2006/math">
                    <m:oMathParaPr>
                      <m:jc m:val="centerGroup"/>
                    </m:oMathParaPr>
                    <m:oMath xmlns:m="http://schemas.openxmlformats.org/officeDocument/2006/math">
                      <m:r>
                        <a:rPr lang="en-US" i="1">
                          <a:solidFill>
                            <a:schemeClr val="bg1"/>
                          </a:solidFill>
                          <a:latin typeface="Cambria Math"/>
                        </a:rPr>
                        <m:t>¬</m:t>
                      </m:r>
                      <m:r>
                        <a:rPr lang="en-US" i="1">
                          <a:solidFill>
                            <a:schemeClr val="bg1"/>
                          </a:solidFill>
                          <a:latin typeface="Cambria Math"/>
                        </a:rPr>
                        <m:t>𝑠𝑢𝑏</m:t>
                      </m:r>
                      <m:r>
                        <a:rPr lang="en-US" i="1">
                          <a:solidFill>
                            <a:schemeClr val="bg1"/>
                          </a:solidFill>
                          <a:latin typeface="Cambria Math"/>
                        </a:rPr>
                        <m:t>(</m:t>
                      </m:r>
                      <m:r>
                        <a:rPr lang="en-US" i="1">
                          <a:solidFill>
                            <a:schemeClr val="bg1"/>
                          </a:solidFill>
                          <a:latin typeface="Cambria Math"/>
                        </a:rPr>
                        <m:t>𝑎</m:t>
                      </m:r>
                      <m:r>
                        <a:rPr lang="en-US" i="1">
                          <a:solidFill>
                            <a:schemeClr val="bg1"/>
                          </a:solidFill>
                          <a:latin typeface="Cambria Math"/>
                        </a:rPr>
                        <m:t>,</m:t>
                      </m:r>
                      <m:r>
                        <a:rPr lang="en-US" i="1">
                          <a:solidFill>
                            <a:schemeClr val="bg1"/>
                          </a:solidFill>
                          <a:latin typeface="Cambria Math"/>
                        </a:rPr>
                        <m:t>𝑑</m:t>
                      </m:r>
                      <m:r>
                        <a:rPr lang="en-US" b="0" i="1" smtClean="0">
                          <a:solidFill>
                            <a:schemeClr val="bg1"/>
                          </a:solidFill>
                          <a:latin typeface="Cambria Math"/>
                        </a:rPr>
                        <m:t>)</m:t>
                      </m:r>
                    </m:oMath>
                  </m:oMathPara>
                </a14:m>
                <a:endParaRPr lang="en-US" dirty="0">
                  <a:solidFill>
                    <a:schemeClr val="bg1"/>
                  </a:solidFill>
                </a:endParaRPr>
              </a:p>
              <a:p>
                <a:endParaRPr lang="en-US" dirty="0">
                  <a:solidFill>
                    <a:schemeClr val="bg1"/>
                  </a:solidFill>
                </a:endParaRPr>
              </a:p>
              <a:p>
                <a:r>
                  <a:rPr lang="en-US" dirty="0" smtClean="0">
                    <a:solidFill>
                      <a:schemeClr val="bg1"/>
                    </a:solidFill>
                  </a:rPr>
                  <a:t>Pattern is incomplete</a:t>
                </a:r>
              </a:p>
            </p:txBody>
          </p:sp>
        </mc:Choice>
        <mc:Fallback xmlns:mv="urn:schemas-microsoft-com:mac:vml" xmlns="">
          <p:sp>
            <p:nvSpPr>
              <p:cNvPr id="8" name="TextBox 7"/>
              <p:cNvSpPr txBox="1">
                <a:spLocks noRot="1" noChangeAspect="1" noMove="1" noResize="1" noEditPoints="1" noAdjustHandles="1" noChangeArrowheads="1" noChangeShapeType="1" noTextEdit="1"/>
              </p:cNvSpPr>
              <p:nvPr/>
            </p:nvSpPr>
            <p:spPr>
              <a:xfrm>
                <a:off x="1447800" y="4419600"/>
                <a:ext cx="4163384" cy="2343975"/>
              </a:xfrm>
              <a:prstGeom prst="rect">
                <a:avLst/>
              </a:prstGeom>
              <a:blipFill rotWithShape="1">
                <a:blip r:embed="rId3"/>
                <a:stretch>
                  <a:fillRect l="-1320" t="-1039" r="-293" b="-3377"/>
                </a:stretch>
              </a:blipFill>
            </p:spPr>
            <p:txBody>
              <a:bodyPr/>
              <a:lstStyle/>
              <a:p>
                <a:r>
                  <a:rPr lang="en-US">
                    <a:noFill/>
                  </a:rPr>
                  <a:t> </a:t>
                </a:r>
              </a:p>
            </p:txBody>
          </p:sp>
        </mc:Fallback>
      </mc:AlternateContent>
      <mc:AlternateContent xmlns:mc="http://schemas.openxmlformats.org/markup-compatibility/2006" xmlns:p14="http://schemas.microsoft.com/office/powerpoint/2010/main">
        <mc:Choice Requires="p14">
          <p:contentPart p14:bwMode="auto" r:id="rId4">
            <p14:nvContentPartPr>
              <p14:cNvPr id="11" name="Ink 10"/>
              <p14:cNvContentPartPr/>
              <p14:nvPr/>
            </p14:nvContentPartPr>
            <p14:xfrm>
              <a:off x="2938274" y="5033540"/>
              <a:ext cx="567000" cy="224640"/>
            </p14:xfrm>
          </p:contentPart>
        </mc:Choice>
        <mc:Fallback xmlns:mv="urn:schemas-microsoft-com:mac:vml" xmlns="">
          <p:pic>
            <p:nvPicPr>
              <p:cNvPr id="11" name="Ink 10"/>
              <p:cNvPicPr/>
              <p:nvPr/>
            </p:nvPicPr>
            <p:blipFill>
              <a:blip r:embed="rId5"/>
              <a:stretch>
                <a:fillRect/>
              </a:stretch>
            </p:blipFill>
            <p:spPr>
              <a:xfrm>
                <a:off x="2935034" y="5023820"/>
                <a:ext cx="577080" cy="2376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3" name="Ink 12"/>
              <p14:cNvContentPartPr/>
              <p14:nvPr/>
            </p14:nvContentPartPr>
            <p14:xfrm>
              <a:off x="3934394" y="5057660"/>
              <a:ext cx="805320" cy="233640"/>
            </p14:xfrm>
          </p:contentPart>
        </mc:Choice>
        <mc:Fallback xmlns:mv="urn:schemas-microsoft-com:mac:vml" xmlns="">
          <p:pic>
            <p:nvPicPr>
              <p:cNvPr id="13" name="Ink 12"/>
              <p:cNvPicPr/>
              <p:nvPr/>
            </p:nvPicPr>
            <p:blipFill>
              <a:blip r:embed="rId7"/>
              <a:stretch>
                <a:fillRect/>
              </a:stretch>
            </p:blipFill>
            <p:spPr>
              <a:xfrm>
                <a:off x="3929714" y="5050100"/>
                <a:ext cx="821160" cy="2523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6" name="Ink 15"/>
              <p14:cNvContentPartPr/>
              <p14:nvPr/>
            </p14:nvContentPartPr>
            <p14:xfrm>
              <a:off x="4645394" y="5178260"/>
              <a:ext cx="105120" cy="167760"/>
            </p14:xfrm>
          </p:contentPart>
        </mc:Choice>
        <mc:Fallback xmlns:mv="urn:schemas-microsoft-com:mac:vml" xmlns="">
          <p:pic>
            <p:nvPicPr>
              <p:cNvPr id="16" name="Ink 15"/>
              <p:cNvPicPr/>
              <p:nvPr/>
            </p:nvPicPr>
            <p:blipFill>
              <a:blip r:embed="rId9"/>
              <a:stretch>
                <a:fillRect/>
              </a:stretch>
            </p:blipFill>
            <p:spPr>
              <a:xfrm>
                <a:off x="4638914" y="5171060"/>
                <a:ext cx="122040" cy="1814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8" name="Ink 17"/>
              <p14:cNvContentPartPr/>
              <p14:nvPr/>
            </p14:nvContentPartPr>
            <p14:xfrm>
              <a:off x="2295314" y="5632580"/>
              <a:ext cx="584280" cy="370800"/>
            </p14:xfrm>
          </p:contentPart>
        </mc:Choice>
        <mc:Fallback xmlns:mv="urn:schemas-microsoft-com:mac:vml" xmlns="">
          <p:pic>
            <p:nvPicPr>
              <p:cNvPr id="18" name="Ink 17"/>
              <p:cNvPicPr/>
              <p:nvPr/>
            </p:nvPicPr>
            <p:blipFill>
              <a:blip r:embed="rId11"/>
              <a:stretch>
                <a:fillRect/>
              </a:stretch>
            </p:blipFill>
            <p:spPr>
              <a:xfrm>
                <a:off x="2283074" y="5620340"/>
                <a:ext cx="605520" cy="3920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0" name="Ink 19"/>
              <p14:cNvContentPartPr/>
              <p14:nvPr/>
            </p14:nvContentPartPr>
            <p14:xfrm>
              <a:off x="4244714" y="5605580"/>
              <a:ext cx="1028520" cy="402840"/>
            </p14:xfrm>
          </p:contentPart>
        </mc:Choice>
        <mc:Fallback xmlns:mv="urn:schemas-microsoft-com:mac:vml" xmlns="">
          <p:pic>
            <p:nvPicPr>
              <p:cNvPr id="20" name="Ink 19"/>
              <p:cNvPicPr/>
              <p:nvPr/>
            </p:nvPicPr>
            <p:blipFill>
              <a:blip r:embed="rId13"/>
              <a:stretch>
                <a:fillRect/>
              </a:stretch>
            </p:blipFill>
            <p:spPr>
              <a:xfrm>
                <a:off x="4233554" y="5591540"/>
                <a:ext cx="1053720" cy="428040"/>
              </a:xfrm>
              <a:prstGeom prst="rect">
                <a:avLst/>
              </a:prstGeom>
            </p:spPr>
          </p:pic>
        </mc:Fallback>
      </mc:AlternateContent>
    </p:spTree>
    <p:extLst>
      <p:ext uri="{BB962C8B-B14F-4D97-AF65-F5344CB8AC3E}">
        <p14:creationId xmlns:p14="http://schemas.microsoft.com/office/powerpoint/2010/main" val="320140767"/>
      </p:ext>
    </p:extLst>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747897"/>
          </a:xfrm>
        </p:spPr>
        <p:txBody>
          <a:bodyPr/>
          <a:lstStyle/>
          <a:p>
            <a:r>
              <a:rPr lang="en-US" dirty="0" smtClean="0"/>
              <a:t>Quantifiers</a:t>
            </a:r>
            <a:endParaRPr lang="en-US" dirty="0"/>
          </a:p>
        </p:txBody>
      </p:sp>
      <p:sp>
        <p:nvSpPr>
          <p:cNvPr id="5" name="TextBox 4"/>
          <p:cNvSpPr txBox="1"/>
          <p:nvPr/>
        </p:nvSpPr>
        <p:spPr>
          <a:xfrm>
            <a:off x="533400" y="2438400"/>
            <a:ext cx="3634328" cy="1754326"/>
          </a:xfrm>
          <a:prstGeom prst="rect">
            <a:avLst/>
          </a:prstGeom>
          <a:noFill/>
        </p:spPr>
        <p:txBody>
          <a:bodyPr wrap="none" rtlCol="0">
            <a:spAutoFit/>
          </a:bodyPr>
          <a:lstStyle/>
          <a:p>
            <a:r>
              <a:rPr lang="en-US" dirty="0" smtClean="0">
                <a:solidFill>
                  <a:schemeClr val="bg1"/>
                </a:solidFill>
              </a:rPr>
              <a:t>(</a:t>
            </a:r>
            <a:r>
              <a:rPr lang="en-US" dirty="0">
                <a:solidFill>
                  <a:schemeClr val="bg1"/>
                </a:solidFill>
              </a:rPr>
              <a:t>assert (</a:t>
            </a:r>
            <a:r>
              <a:rPr lang="en-US" dirty="0" err="1">
                <a:solidFill>
                  <a:schemeClr val="bg1"/>
                </a:solidFill>
              </a:rPr>
              <a:t>forall</a:t>
            </a:r>
            <a:r>
              <a:rPr lang="en-US" dirty="0">
                <a:solidFill>
                  <a:schemeClr val="bg1"/>
                </a:solidFill>
              </a:rPr>
              <a:t> (x Type) (y Type) </a:t>
            </a:r>
          </a:p>
          <a:p>
            <a:r>
              <a:rPr lang="en-US" dirty="0">
                <a:solidFill>
                  <a:schemeClr val="bg1"/>
                </a:solidFill>
              </a:rPr>
              <a:t>          (=&gt; (subtype x y) </a:t>
            </a:r>
          </a:p>
          <a:p>
            <a:r>
              <a:rPr lang="en-US" dirty="0">
                <a:solidFill>
                  <a:schemeClr val="bg1"/>
                </a:solidFill>
              </a:rPr>
              <a:t>              (subtype (List x) (List y</a:t>
            </a:r>
            <a:r>
              <a:rPr lang="en-US" dirty="0" smtClean="0">
                <a:solidFill>
                  <a:schemeClr val="bg1"/>
                </a:solidFill>
              </a:rPr>
              <a:t>)))</a:t>
            </a:r>
          </a:p>
          <a:p>
            <a:r>
              <a:rPr lang="en-US" dirty="0">
                <a:solidFill>
                  <a:srgbClr val="0070C0"/>
                </a:solidFill>
              </a:rPr>
              <a:t> </a:t>
            </a:r>
            <a:r>
              <a:rPr lang="en-US" dirty="0" smtClean="0">
                <a:solidFill>
                  <a:srgbClr val="0070C0"/>
                </a:solidFill>
              </a:rPr>
              <a:t>         :pat {</a:t>
            </a:r>
            <a:r>
              <a:rPr lang="en-US" dirty="0">
                <a:solidFill>
                  <a:srgbClr val="0070C0"/>
                </a:solidFill>
              </a:rPr>
              <a:t>(subtype </a:t>
            </a:r>
            <a:r>
              <a:rPr lang="en-US" dirty="0" smtClean="0">
                <a:solidFill>
                  <a:srgbClr val="0070C0"/>
                </a:solidFill>
              </a:rPr>
              <a:t>x y) } </a:t>
            </a:r>
          </a:p>
          <a:p>
            <a:r>
              <a:rPr lang="en-US" dirty="0">
                <a:solidFill>
                  <a:schemeClr val="bg1"/>
                </a:solidFill>
              </a:rPr>
              <a:t> </a:t>
            </a:r>
            <a:r>
              <a:rPr lang="en-US" dirty="0" smtClean="0">
                <a:solidFill>
                  <a:schemeClr val="bg1"/>
                </a:solidFill>
              </a:rPr>
              <a:t>         )</a:t>
            </a:r>
          </a:p>
          <a:p>
            <a:r>
              <a:rPr lang="en-US" dirty="0" smtClean="0">
                <a:solidFill>
                  <a:schemeClr val="bg1"/>
                </a:solidFill>
              </a:rPr>
              <a:t>)</a:t>
            </a:r>
          </a:p>
        </p:txBody>
      </p:sp>
      <p:pic>
        <p:nvPicPr>
          <p:cNvPr id="512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42502" t="67131" r="29223" b="16583"/>
          <a:stretch/>
        </p:blipFill>
        <p:spPr bwMode="auto">
          <a:xfrm>
            <a:off x="4793873" y="1978583"/>
            <a:ext cx="4240697" cy="15266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251254" y="1567934"/>
            <a:ext cx="4095993" cy="369332"/>
          </a:xfrm>
          <a:prstGeom prst="rect">
            <a:avLst/>
          </a:prstGeom>
          <a:noFill/>
        </p:spPr>
        <p:txBody>
          <a:bodyPr wrap="none" rtlCol="0">
            <a:spAutoFit/>
          </a:bodyPr>
          <a:lstStyle/>
          <a:p>
            <a:r>
              <a:rPr lang="en-US" dirty="0" smtClean="0">
                <a:solidFill>
                  <a:schemeClr val="bg1"/>
                </a:solidFill>
              </a:rPr>
              <a:t>Example: Single inheritance subtyping</a:t>
            </a:r>
          </a:p>
        </p:txBody>
      </p:sp>
      <p:sp>
        <p:nvSpPr>
          <p:cNvPr id="8" name="TextBox 7"/>
          <p:cNvSpPr txBox="1"/>
          <p:nvPr/>
        </p:nvSpPr>
        <p:spPr>
          <a:xfrm>
            <a:off x="533400" y="4672216"/>
            <a:ext cx="6955750" cy="1754326"/>
          </a:xfrm>
          <a:prstGeom prst="rect">
            <a:avLst/>
          </a:prstGeom>
          <a:noFill/>
        </p:spPr>
        <p:txBody>
          <a:bodyPr wrap="none" rtlCol="0">
            <a:spAutoFit/>
          </a:bodyPr>
          <a:lstStyle/>
          <a:p>
            <a:r>
              <a:rPr lang="en-US" dirty="0" smtClean="0">
                <a:solidFill>
                  <a:schemeClr val="bg1"/>
                </a:solidFill>
              </a:rPr>
              <a:t>(=&gt; (subtype a b) (subtype (List a) (List b)))</a:t>
            </a:r>
          </a:p>
          <a:p>
            <a:endParaRPr lang="en-US" dirty="0" smtClean="0">
              <a:solidFill>
                <a:schemeClr val="bg1"/>
              </a:solidFill>
            </a:endParaRPr>
          </a:p>
          <a:p>
            <a:r>
              <a:rPr lang="en-US" dirty="0">
                <a:solidFill>
                  <a:schemeClr val="bg1"/>
                </a:solidFill>
              </a:rPr>
              <a:t>(=&gt; </a:t>
            </a:r>
            <a:r>
              <a:rPr lang="en-US" dirty="0" smtClean="0">
                <a:solidFill>
                  <a:schemeClr val="bg1"/>
                </a:solidFill>
              </a:rPr>
              <a:t>(</a:t>
            </a:r>
            <a:r>
              <a:rPr lang="en-US" dirty="0">
                <a:solidFill>
                  <a:schemeClr val="bg1"/>
                </a:solidFill>
              </a:rPr>
              <a:t>subtype (List a) (List b</a:t>
            </a:r>
            <a:r>
              <a:rPr lang="en-US" dirty="0" smtClean="0">
                <a:solidFill>
                  <a:schemeClr val="bg1"/>
                </a:solidFill>
              </a:rPr>
              <a:t>)) </a:t>
            </a:r>
            <a:r>
              <a:rPr lang="en-US" dirty="0">
                <a:solidFill>
                  <a:schemeClr val="bg1"/>
                </a:solidFill>
              </a:rPr>
              <a:t>(subtype </a:t>
            </a:r>
            <a:r>
              <a:rPr lang="en-US" dirty="0" smtClean="0">
                <a:solidFill>
                  <a:schemeClr val="bg1"/>
                </a:solidFill>
              </a:rPr>
              <a:t>(List (List </a:t>
            </a:r>
            <a:r>
              <a:rPr lang="en-US" dirty="0">
                <a:solidFill>
                  <a:schemeClr val="bg1"/>
                </a:solidFill>
              </a:rPr>
              <a:t>a</a:t>
            </a:r>
            <a:r>
              <a:rPr lang="en-US" dirty="0" smtClean="0">
                <a:solidFill>
                  <a:schemeClr val="bg1"/>
                </a:solidFill>
              </a:rPr>
              <a:t>)) (List (List </a:t>
            </a:r>
            <a:r>
              <a:rPr lang="en-US" dirty="0">
                <a:solidFill>
                  <a:schemeClr val="bg1"/>
                </a:solidFill>
              </a:rPr>
              <a:t>b</a:t>
            </a:r>
            <a:r>
              <a:rPr lang="en-US" dirty="0" smtClean="0">
                <a:solidFill>
                  <a:schemeClr val="bg1"/>
                </a:solidFill>
              </a:rPr>
              <a:t>))) )</a:t>
            </a:r>
          </a:p>
          <a:p>
            <a:endParaRPr lang="en-US" dirty="0">
              <a:solidFill>
                <a:schemeClr val="bg1"/>
              </a:solidFill>
            </a:endParaRPr>
          </a:p>
          <a:p>
            <a:r>
              <a:rPr lang="en-US" dirty="0" smtClean="0">
                <a:solidFill>
                  <a:schemeClr val="bg1"/>
                </a:solidFill>
              </a:rPr>
              <a:t>… matching loop</a:t>
            </a:r>
            <a:endParaRPr lang="en-US" dirty="0">
              <a:solidFill>
                <a:schemeClr val="bg1"/>
              </a:solidFill>
            </a:endParaRPr>
          </a:p>
          <a:p>
            <a:endParaRPr lang="en-US" dirty="0" smtClean="0">
              <a:solidFill>
                <a:schemeClr val="bg1"/>
              </a:solidFill>
            </a:endParaRPr>
          </a:p>
        </p:txBody>
      </p:sp>
    </p:spTree>
    <p:extLst>
      <p:ext uri="{BB962C8B-B14F-4D97-AF65-F5344CB8AC3E}">
        <p14:creationId xmlns:p14="http://schemas.microsoft.com/office/powerpoint/2010/main" val="1783684647"/>
      </p:ext>
    </p:extLst>
  </p:cSld>
  <p:clrMapOvr>
    <a:masterClrMapping/>
  </p:clrMapOvr>
  <p:transition>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747897"/>
          </a:xfrm>
        </p:spPr>
        <p:txBody>
          <a:bodyPr/>
          <a:lstStyle/>
          <a:p>
            <a:r>
              <a:rPr lang="en-US" dirty="0" smtClean="0"/>
              <a:t>Quantifiers</a:t>
            </a:r>
            <a:endParaRPr lang="en-US" dirty="0"/>
          </a:p>
        </p:txBody>
      </p:sp>
      <p:sp>
        <p:nvSpPr>
          <p:cNvPr id="5" name="TextBox 4"/>
          <p:cNvSpPr txBox="1"/>
          <p:nvPr/>
        </p:nvSpPr>
        <p:spPr>
          <a:xfrm>
            <a:off x="533400" y="2438400"/>
            <a:ext cx="3634328" cy="1754326"/>
          </a:xfrm>
          <a:prstGeom prst="rect">
            <a:avLst/>
          </a:prstGeom>
          <a:noFill/>
        </p:spPr>
        <p:txBody>
          <a:bodyPr wrap="none" rtlCol="0">
            <a:spAutoFit/>
          </a:bodyPr>
          <a:lstStyle/>
          <a:p>
            <a:r>
              <a:rPr lang="en-US" dirty="0" smtClean="0">
                <a:solidFill>
                  <a:schemeClr val="bg1"/>
                </a:solidFill>
              </a:rPr>
              <a:t>(</a:t>
            </a:r>
            <a:r>
              <a:rPr lang="en-US" dirty="0">
                <a:solidFill>
                  <a:schemeClr val="bg1"/>
                </a:solidFill>
              </a:rPr>
              <a:t>assert (</a:t>
            </a:r>
            <a:r>
              <a:rPr lang="en-US" dirty="0" err="1">
                <a:solidFill>
                  <a:schemeClr val="bg1"/>
                </a:solidFill>
              </a:rPr>
              <a:t>forall</a:t>
            </a:r>
            <a:r>
              <a:rPr lang="en-US" dirty="0">
                <a:solidFill>
                  <a:schemeClr val="bg1"/>
                </a:solidFill>
              </a:rPr>
              <a:t> (x Type) (y Type) </a:t>
            </a:r>
          </a:p>
          <a:p>
            <a:r>
              <a:rPr lang="en-US" dirty="0">
                <a:solidFill>
                  <a:schemeClr val="bg1"/>
                </a:solidFill>
              </a:rPr>
              <a:t>          (=&gt; (subtype x y) </a:t>
            </a:r>
          </a:p>
          <a:p>
            <a:r>
              <a:rPr lang="en-US" dirty="0">
                <a:solidFill>
                  <a:schemeClr val="bg1"/>
                </a:solidFill>
              </a:rPr>
              <a:t>              (subtype (List x) (List y</a:t>
            </a:r>
            <a:r>
              <a:rPr lang="en-US" dirty="0" smtClean="0">
                <a:solidFill>
                  <a:schemeClr val="bg1"/>
                </a:solidFill>
              </a:rPr>
              <a:t>)))</a:t>
            </a:r>
          </a:p>
          <a:p>
            <a:r>
              <a:rPr lang="en-US" dirty="0">
                <a:solidFill>
                  <a:srgbClr val="0070C0"/>
                </a:solidFill>
              </a:rPr>
              <a:t> </a:t>
            </a:r>
            <a:r>
              <a:rPr lang="en-US" dirty="0" smtClean="0">
                <a:solidFill>
                  <a:srgbClr val="0070C0"/>
                </a:solidFill>
              </a:rPr>
              <a:t>         :pat {(List x) (List y) } </a:t>
            </a:r>
          </a:p>
          <a:p>
            <a:r>
              <a:rPr lang="en-US" dirty="0">
                <a:solidFill>
                  <a:schemeClr val="bg1"/>
                </a:solidFill>
              </a:rPr>
              <a:t> </a:t>
            </a:r>
            <a:r>
              <a:rPr lang="en-US" dirty="0" smtClean="0">
                <a:solidFill>
                  <a:schemeClr val="bg1"/>
                </a:solidFill>
              </a:rPr>
              <a:t>         )</a:t>
            </a:r>
          </a:p>
          <a:p>
            <a:r>
              <a:rPr lang="en-US" dirty="0" smtClean="0">
                <a:solidFill>
                  <a:schemeClr val="bg1"/>
                </a:solidFill>
              </a:rPr>
              <a:t>)</a:t>
            </a:r>
          </a:p>
        </p:txBody>
      </p:sp>
      <p:pic>
        <p:nvPicPr>
          <p:cNvPr id="512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42502" t="67131" r="29223" b="16583"/>
          <a:stretch/>
        </p:blipFill>
        <p:spPr bwMode="auto">
          <a:xfrm>
            <a:off x="4793873" y="1978583"/>
            <a:ext cx="4240697" cy="15266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251254" y="1567934"/>
            <a:ext cx="4095993" cy="369332"/>
          </a:xfrm>
          <a:prstGeom prst="rect">
            <a:avLst/>
          </a:prstGeom>
          <a:noFill/>
        </p:spPr>
        <p:txBody>
          <a:bodyPr wrap="none" rtlCol="0">
            <a:spAutoFit/>
          </a:bodyPr>
          <a:lstStyle/>
          <a:p>
            <a:r>
              <a:rPr lang="en-US" dirty="0" smtClean="0">
                <a:solidFill>
                  <a:schemeClr val="bg1"/>
                </a:solidFill>
              </a:rPr>
              <a:t>Example: Single inheritance subtyping</a:t>
            </a:r>
          </a:p>
        </p:txBody>
      </p:sp>
      <p:sp>
        <p:nvSpPr>
          <p:cNvPr id="8" name="TextBox 7"/>
          <p:cNvSpPr txBox="1"/>
          <p:nvPr/>
        </p:nvSpPr>
        <p:spPr>
          <a:xfrm>
            <a:off x="408904" y="4343400"/>
            <a:ext cx="8501170" cy="2308324"/>
          </a:xfrm>
          <a:prstGeom prst="rect">
            <a:avLst/>
          </a:prstGeom>
          <a:noFill/>
        </p:spPr>
        <p:txBody>
          <a:bodyPr wrap="square" rtlCol="0">
            <a:spAutoFit/>
          </a:bodyPr>
          <a:lstStyle/>
          <a:p>
            <a:r>
              <a:rPr lang="en-US" dirty="0" smtClean="0">
                <a:solidFill>
                  <a:schemeClr val="bg1"/>
                </a:solidFill>
              </a:rPr>
              <a:t>Multi-pattern</a:t>
            </a:r>
          </a:p>
          <a:p>
            <a:r>
              <a:rPr lang="en-US" dirty="0" smtClean="0">
                <a:solidFill>
                  <a:schemeClr val="bg1"/>
                </a:solidFill>
                <a:sym typeface="Wingdings" pitchFamily="2" charset="2"/>
              </a:rPr>
              <a:t></a:t>
            </a:r>
            <a:r>
              <a:rPr lang="en-US" dirty="0" smtClean="0">
                <a:solidFill>
                  <a:schemeClr val="bg1"/>
                </a:solidFill>
              </a:rPr>
              <a:t> </a:t>
            </a:r>
            <a:r>
              <a:rPr lang="en-US" dirty="0">
                <a:solidFill>
                  <a:schemeClr val="bg1"/>
                </a:solidFill>
              </a:rPr>
              <a:t>Terminates:</a:t>
            </a:r>
          </a:p>
          <a:p>
            <a:pPr lvl="1"/>
            <a:r>
              <a:rPr lang="en-US" dirty="0">
                <a:solidFill>
                  <a:schemeClr val="bg1"/>
                </a:solidFill>
              </a:rPr>
              <a:t>	depth of new terms is bounded</a:t>
            </a:r>
          </a:p>
          <a:p>
            <a:endParaRPr lang="en-US" dirty="0" smtClean="0">
              <a:solidFill>
                <a:schemeClr val="bg1"/>
              </a:solidFill>
            </a:endParaRPr>
          </a:p>
          <a:p>
            <a:r>
              <a:rPr lang="en-US" dirty="0" smtClean="0">
                <a:solidFill>
                  <a:schemeClr val="bg1"/>
                </a:solidFill>
                <a:sym typeface="Wingdings" pitchFamily="2" charset="2"/>
              </a:rPr>
              <a:t> </a:t>
            </a:r>
            <a:r>
              <a:rPr lang="en-US" dirty="0" smtClean="0">
                <a:solidFill>
                  <a:schemeClr val="bg1"/>
                </a:solidFill>
              </a:rPr>
              <a:t>Expensive: </a:t>
            </a:r>
          </a:p>
          <a:p>
            <a:r>
              <a:rPr lang="en-US" dirty="0">
                <a:solidFill>
                  <a:schemeClr val="bg1"/>
                </a:solidFill>
              </a:rPr>
              <a:t>	</a:t>
            </a:r>
            <a:r>
              <a:rPr lang="en-US" dirty="0" smtClean="0">
                <a:solidFill>
                  <a:schemeClr val="bg1"/>
                </a:solidFill>
              </a:rPr>
              <a:t>Quadratic</a:t>
            </a:r>
          </a:p>
          <a:p>
            <a:r>
              <a:rPr lang="en-US" dirty="0">
                <a:solidFill>
                  <a:schemeClr val="bg1"/>
                </a:solidFill>
              </a:rPr>
              <a:t>	Instantiated for every pair of (List a) and (List b) created during </a:t>
            </a:r>
            <a:r>
              <a:rPr lang="en-US" dirty="0" smtClean="0">
                <a:solidFill>
                  <a:schemeClr val="bg1"/>
                </a:solidFill>
              </a:rPr>
              <a:t>search</a:t>
            </a:r>
          </a:p>
          <a:p>
            <a:r>
              <a:rPr lang="en-US" dirty="0">
                <a:solidFill>
                  <a:schemeClr val="bg1"/>
                </a:solidFill>
              </a:rPr>
              <a:t>	</a:t>
            </a:r>
            <a:r>
              <a:rPr lang="en-US" dirty="0" smtClean="0">
                <a:solidFill>
                  <a:schemeClr val="bg1"/>
                </a:solidFill>
              </a:rPr>
              <a:t>.. But transitive closure is worse – it is cubic.</a:t>
            </a:r>
          </a:p>
        </p:txBody>
      </p:sp>
    </p:spTree>
    <p:extLst>
      <p:ext uri="{BB962C8B-B14F-4D97-AF65-F5344CB8AC3E}">
        <p14:creationId xmlns:p14="http://schemas.microsoft.com/office/powerpoint/2010/main" val="3988348194"/>
      </p:ext>
    </p:extLst>
  </p:cSld>
  <p:clrMapOvr>
    <a:masterClrMapping/>
  </p:clrMapOvr>
  <p:transition>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4186" y="3333996"/>
            <a:ext cx="8382000" cy="1495794"/>
          </a:xfrm>
        </p:spPr>
        <p:txBody>
          <a:bodyPr/>
          <a:lstStyle/>
          <a:p>
            <a:r>
              <a:rPr lang="en-US" dirty="0" smtClean="0">
                <a:solidFill>
                  <a:srgbClr val="0070C0"/>
                </a:solidFill>
              </a:rPr>
              <a:t>Decidability and </a:t>
            </a:r>
            <a:br>
              <a:rPr lang="en-US" dirty="0" smtClean="0">
                <a:solidFill>
                  <a:srgbClr val="0070C0"/>
                </a:solidFill>
              </a:rPr>
            </a:br>
            <a:r>
              <a:rPr lang="en-US" dirty="0" smtClean="0">
                <a:solidFill>
                  <a:srgbClr val="0070C0"/>
                </a:solidFill>
              </a:rPr>
              <a:t>Decision Procedures</a:t>
            </a:r>
            <a:endParaRPr lang="en-US" dirty="0">
              <a:solidFill>
                <a:srgbClr val="0070C0"/>
              </a:solidFill>
            </a:endParaRPr>
          </a:p>
        </p:txBody>
      </p:sp>
    </p:spTree>
    <p:extLst>
      <p:ext uri="{BB962C8B-B14F-4D97-AF65-F5344CB8AC3E}">
        <p14:creationId xmlns:p14="http://schemas.microsoft.com/office/powerpoint/2010/main" val="2827955526"/>
      </p:ext>
    </p:extLst>
  </p:cSld>
  <p:clrMapOvr>
    <a:masterClrMapping/>
  </p:clrMapOvr>
  <p:transition>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smtClean="0"/>
              <a:t>Satisfiability Modulo Theories (SMT)</a:t>
            </a:r>
            <a:endParaRPr sz="4800" spc="-167" dirty="0">
              <a:solidFill>
                <a:schemeClr val="accent1"/>
              </a:solidFill>
              <a:effectLst>
                <a:outerShdw blurRad="50800" dist="38100" dir="2700000" algn="tl" rotWithShape="0">
                  <a:prstClr val="black">
                    <a:alpha val="61000"/>
                  </a:prstClr>
                </a:outerShdw>
              </a:effectLst>
            </a:endParaRPr>
          </a:p>
        </p:txBody>
      </p:sp>
      <p:sp>
        <p:nvSpPr>
          <p:cNvPr id="5" name="Text Placeholder 2"/>
          <p:cNvSpPr txBox="1">
            <a:spLocks/>
          </p:cNvSpPr>
          <p:nvPr/>
        </p:nvSpPr>
        <p:spPr>
          <a:xfrm>
            <a:off x="1207538" y="2774171"/>
            <a:ext cx="6664255" cy="1218795"/>
          </a:xfrm>
          <a:prstGeom prst="rect">
            <a:avLst/>
          </a:prstGeom>
        </p:spPr>
        <p:txBody>
          <a:bodyPr vert="horz" wrap="square" lIns="0" tIns="0" rIns="0" bIns="0" rtlCol="0">
            <a:spAutoFit/>
          </a:bodyPr>
          <a:lstStyle/>
          <a:p>
            <a:pPr marL="384954" marR="0" lvl="0" indent="-384954" algn="ctr" defTabSz="914363" rtl="0" eaLnBrk="1" fontAlgn="auto" latinLnBrk="0" hangingPunct="1">
              <a:lnSpc>
                <a:spcPct val="90000"/>
              </a:lnSpc>
              <a:spcBef>
                <a:spcPct val="20000"/>
              </a:spcBef>
              <a:spcAft>
                <a:spcPts val="0"/>
              </a:spcAft>
              <a:buClrTx/>
              <a:buSzPct val="90000"/>
              <a:tabLst/>
              <a:defRPr/>
            </a:pPr>
            <a:r>
              <a:rPr lang="en-US" sz="4400" b="1" dirty="0" smtClean="0">
                <a:solidFill>
                  <a:srgbClr val="FF0000"/>
                </a:solidFill>
                <a:latin typeface="Calibri" pitchFamily="34" charset="0"/>
                <a:sym typeface="Symbol"/>
              </a:rPr>
              <a:t>Is formula</a:t>
            </a:r>
            <a:r>
              <a:rPr lang="en-US" sz="4400" b="1" i="1" dirty="0" smtClean="0">
                <a:solidFill>
                  <a:srgbClr val="FF0000"/>
                </a:solidFill>
                <a:latin typeface="Calibri" pitchFamily="34" charset="0"/>
                <a:sym typeface="Symbol"/>
              </a:rPr>
              <a:t></a:t>
            </a:r>
            <a:r>
              <a:rPr lang="en-US" sz="4400" b="1" dirty="0" smtClean="0">
                <a:solidFill>
                  <a:srgbClr val="FF0000"/>
                </a:solidFill>
                <a:latin typeface="Calibri" pitchFamily="34" charset="0"/>
                <a:sym typeface="Symbol"/>
              </a:rPr>
              <a:t> </a:t>
            </a:r>
            <a:r>
              <a:rPr lang="en-US" sz="4400" b="1" dirty="0" err="1" smtClean="0">
                <a:solidFill>
                  <a:srgbClr val="FF0000"/>
                </a:solidFill>
                <a:latin typeface="Calibri" pitchFamily="34" charset="0"/>
                <a:sym typeface="Symbol"/>
              </a:rPr>
              <a:t>satisfiable</a:t>
            </a:r>
            <a:r>
              <a:rPr lang="en-US" sz="4400" b="1" dirty="0" smtClean="0">
                <a:solidFill>
                  <a:srgbClr val="FF0000"/>
                </a:solidFill>
                <a:latin typeface="Calibri" pitchFamily="34" charset="0"/>
                <a:sym typeface="Symbol"/>
              </a:rPr>
              <a:t> modulo theory </a:t>
            </a:r>
            <a:r>
              <a:rPr lang="en-US" sz="4400" b="1" i="1" dirty="0" smtClean="0">
                <a:solidFill>
                  <a:srgbClr val="FF0000"/>
                </a:solidFill>
                <a:latin typeface="Calibri" pitchFamily="34" charset="0"/>
                <a:sym typeface="Symbol"/>
              </a:rPr>
              <a:t>T </a:t>
            </a:r>
            <a:r>
              <a:rPr lang="en-US" sz="4400" b="1" dirty="0" smtClean="0">
                <a:solidFill>
                  <a:srgbClr val="FF0000"/>
                </a:solidFill>
                <a:latin typeface="Calibri" pitchFamily="34" charset="0"/>
                <a:sym typeface="Symbol"/>
              </a:rPr>
              <a:t>? </a:t>
            </a:r>
          </a:p>
        </p:txBody>
      </p:sp>
      <p:sp>
        <p:nvSpPr>
          <p:cNvPr id="8" name="Rectangular Callout 7"/>
          <p:cNvSpPr/>
          <p:nvPr/>
        </p:nvSpPr>
        <p:spPr bwMode="auto">
          <a:xfrm>
            <a:off x="3838470" y="4401177"/>
            <a:ext cx="4863402" cy="1587640"/>
          </a:xfrm>
          <a:prstGeom prst="wedgeRectCallout">
            <a:avLst>
              <a:gd name="adj1" fmla="val -9250"/>
              <a:gd name="adj2" fmla="val -74842"/>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lang="en-US" sz="2800" dirty="0" smtClean="0">
                <a:solidFill>
                  <a:schemeClr val="bg1"/>
                </a:solidFill>
                <a:latin typeface="Segoe" pitchFamily="34" charset="0"/>
              </a:rPr>
              <a:t>SMT solvers have specialized algorithms for </a:t>
            </a:r>
            <a:r>
              <a:rPr lang="en-US" sz="2800" i="1" dirty="0" smtClean="0">
                <a:solidFill>
                  <a:schemeClr val="bg1"/>
                </a:solidFill>
                <a:latin typeface="Segoe" pitchFamily="34" charset="0"/>
              </a:rPr>
              <a:t>T</a:t>
            </a:r>
            <a:endParaRPr kumimoji="0" lang="en-US" sz="2800" b="0" i="1" u="none" strike="noStrike" cap="none" normalizeH="0" baseline="0" dirty="0" smtClean="0">
              <a:solidFill>
                <a:schemeClr val="bg1"/>
              </a:solidFill>
              <a:latin typeface="Segoe" pitchFamily="34" charset="0"/>
            </a:endParaRPr>
          </a:p>
        </p:txBody>
      </p:sp>
    </p:spTree>
    <p:custDataLst>
      <p:tags r:id="rId1"/>
    </p:custDataLst>
    <p:extLst>
      <p:ext uri="{BB962C8B-B14F-4D97-AF65-F5344CB8AC3E}">
        <p14:creationId xmlns:p14="http://schemas.microsoft.com/office/powerpoint/2010/main" val="33376145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Little Engines of Proof</a:t>
            </a:r>
            <a:endParaRPr lang="en-US" dirty="0"/>
          </a:p>
        </p:txBody>
      </p:sp>
      <p:sp>
        <p:nvSpPr>
          <p:cNvPr id="3" name="Content Placeholder 2"/>
          <p:cNvSpPr>
            <a:spLocks noGrp="1"/>
          </p:cNvSpPr>
          <p:nvPr>
            <p:ph idx="1"/>
          </p:nvPr>
        </p:nvSpPr>
        <p:spPr>
          <a:xfrm>
            <a:off x="381000" y="1721971"/>
            <a:ext cx="8382000" cy="2210862"/>
          </a:xfrm>
        </p:spPr>
        <p:txBody>
          <a:bodyPr/>
          <a:lstStyle/>
          <a:p>
            <a:pPr algn="ctr">
              <a:buNone/>
            </a:pPr>
            <a:r>
              <a:rPr lang="en-US" sz="3600" dirty="0" smtClean="0">
                <a:solidFill>
                  <a:srgbClr val="FF0000"/>
                </a:solidFill>
              </a:rPr>
              <a:t>An SMT Solver is a collection of</a:t>
            </a:r>
          </a:p>
          <a:p>
            <a:pPr algn="ctr">
              <a:buNone/>
            </a:pPr>
            <a:r>
              <a:rPr lang="en-US" sz="3600" b="1" dirty="0" smtClean="0">
                <a:solidFill>
                  <a:srgbClr val="FF0000"/>
                </a:solidFill>
              </a:rPr>
              <a:t>Little Engines of Proof</a:t>
            </a:r>
          </a:p>
        </p:txBody>
      </p:sp>
      <p:pic>
        <p:nvPicPr>
          <p:cNvPr id="1026" name="Picture 2" descr="C:\Users\leonardo\AppData\Local\Microsoft\Windows\Temporary Internet Files\Content.IE5\DWH3FF2P\MCIN00695_0000[1].wmf"/>
          <p:cNvPicPr>
            <a:picLocks noChangeAspect="1" noChangeArrowheads="1"/>
          </p:cNvPicPr>
          <p:nvPr/>
        </p:nvPicPr>
        <p:blipFill>
          <a:blip r:embed="rId4" cstate="print"/>
          <a:srcRect/>
          <a:stretch>
            <a:fillRect/>
          </a:stretch>
        </p:blipFill>
        <p:spPr bwMode="auto">
          <a:xfrm>
            <a:off x="6845462" y="4030557"/>
            <a:ext cx="1846476" cy="1762582"/>
          </a:xfrm>
          <a:prstGeom prst="rect">
            <a:avLst/>
          </a:prstGeom>
          <a:noFill/>
        </p:spPr>
      </p:pic>
      <p:pic>
        <p:nvPicPr>
          <p:cNvPr id="1027" name="Picture 3" descr="C:\Users\leonardo\AppData\Local\Microsoft\Windows\Temporary Internet Files\Content.IE5\ZOWPM7LH\MCIN00694_0000[1].wmf"/>
          <p:cNvPicPr>
            <a:picLocks noChangeAspect="1" noChangeArrowheads="1"/>
          </p:cNvPicPr>
          <p:nvPr/>
        </p:nvPicPr>
        <p:blipFill>
          <a:blip r:embed="rId5" cstate="print"/>
          <a:srcRect/>
          <a:stretch>
            <a:fillRect/>
          </a:stretch>
        </p:blipFill>
        <p:spPr bwMode="auto">
          <a:xfrm>
            <a:off x="520607" y="4133388"/>
            <a:ext cx="2376701" cy="1907122"/>
          </a:xfrm>
          <a:prstGeom prst="rect">
            <a:avLst/>
          </a:prstGeom>
          <a:noFill/>
        </p:spPr>
      </p:pic>
      <p:sp>
        <p:nvSpPr>
          <p:cNvPr id="4" name="TextBox 3"/>
          <p:cNvSpPr txBox="1"/>
          <p:nvPr/>
        </p:nvSpPr>
        <p:spPr>
          <a:xfrm>
            <a:off x="5609967" y="2951321"/>
            <a:ext cx="3386055" cy="646331"/>
          </a:xfrm>
          <a:prstGeom prst="rect">
            <a:avLst/>
          </a:prstGeom>
          <a:noFill/>
        </p:spPr>
        <p:txBody>
          <a:bodyPr wrap="none" rtlCol="0">
            <a:spAutoFit/>
          </a:bodyPr>
          <a:lstStyle/>
          <a:p>
            <a:r>
              <a:rPr lang="en-US" b="1" dirty="0">
                <a:solidFill>
                  <a:schemeClr val="bg1"/>
                </a:solidFill>
              </a:rPr>
              <a:t>CS359: Little Engines of Proof</a:t>
            </a:r>
            <a:br>
              <a:rPr lang="en-US" b="1" dirty="0">
                <a:solidFill>
                  <a:schemeClr val="bg1"/>
                </a:solidFill>
              </a:rPr>
            </a:br>
            <a:r>
              <a:rPr lang="en-US" b="1" dirty="0" smtClean="0">
                <a:solidFill>
                  <a:schemeClr val="bg1"/>
                </a:solidFill>
              </a:rPr>
              <a:t>Shankar et al</a:t>
            </a:r>
            <a:endParaRPr lang="en-US" dirty="0" smtClean="0">
              <a:solidFill>
                <a:schemeClr val="bg1"/>
              </a:solidFill>
            </a:endParaRPr>
          </a:p>
        </p:txBody>
      </p:sp>
    </p:spTree>
    <p:custDataLst>
      <p:tags r:id="rId1"/>
    </p:custDataLst>
    <p:extLst>
      <p:ext uri="{BB962C8B-B14F-4D97-AF65-F5344CB8AC3E}">
        <p14:creationId xmlns:p14="http://schemas.microsoft.com/office/powerpoint/2010/main" val="3386409499"/>
      </p:ext>
    </p:extLst>
  </p:cSld>
  <p:clrMapOvr>
    <a:masterClrMapping/>
  </p:clrMapOvr>
  <p:transition>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Little Engines of Proof</a:t>
            </a:r>
            <a:endParaRPr lang="en-US" dirty="0"/>
          </a:p>
        </p:txBody>
      </p:sp>
      <p:sp>
        <p:nvSpPr>
          <p:cNvPr id="3" name="Content Placeholder 2"/>
          <p:cNvSpPr>
            <a:spLocks noGrp="1"/>
          </p:cNvSpPr>
          <p:nvPr>
            <p:ph idx="1"/>
          </p:nvPr>
        </p:nvSpPr>
        <p:spPr>
          <a:xfrm>
            <a:off x="381000" y="1541665"/>
            <a:ext cx="8382000" cy="2210862"/>
          </a:xfrm>
        </p:spPr>
        <p:txBody>
          <a:bodyPr/>
          <a:lstStyle/>
          <a:p>
            <a:pPr algn="ctr">
              <a:buNone/>
            </a:pPr>
            <a:r>
              <a:rPr lang="en-US" sz="3600" dirty="0" smtClean="0">
                <a:solidFill>
                  <a:srgbClr val="FF0000"/>
                </a:solidFill>
              </a:rPr>
              <a:t>An SMT Solver is a collection of</a:t>
            </a:r>
          </a:p>
          <a:p>
            <a:pPr algn="ctr">
              <a:buNone/>
            </a:pPr>
            <a:r>
              <a:rPr lang="en-US" sz="3600" b="1" dirty="0" smtClean="0">
                <a:solidFill>
                  <a:srgbClr val="FF0000"/>
                </a:solidFill>
              </a:rPr>
              <a:t>Little Engines of Proof</a:t>
            </a:r>
          </a:p>
        </p:txBody>
      </p:sp>
      <p:pic>
        <p:nvPicPr>
          <p:cNvPr id="1026" name="Picture 2" descr="C:\Users\leonardo\AppData\Local\Microsoft\Windows\Temporary Internet Files\Content.IE5\DWH3FF2P\MCIN00695_0000[1].wmf"/>
          <p:cNvPicPr>
            <a:picLocks noChangeAspect="1" noChangeArrowheads="1"/>
          </p:cNvPicPr>
          <p:nvPr/>
        </p:nvPicPr>
        <p:blipFill>
          <a:blip r:embed="rId4" cstate="print"/>
          <a:srcRect/>
          <a:stretch>
            <a:fillRect/>
          </a:stretch>
        </p:blipFill>
        <p:spPr bwMode="auto">
          <a:xfrm>
            <a:off x="6845462" y="4030557"/>
            <a:ext cx="1846476" cy="1762582"/>
          </a:xfrm>
          <a:prstGeom prst="rect">
            <a:avLst/>
          </a:prstGeom>
          <a:noFill/>
        </p:spPr>
      </p:pic>
      <p:pic>
        <p:nvPicPr>
          <p:cNvPr id="1027" name="Picture 3" descr="C:\Users\leonardo\AppData\Local\Microsoft\Windows\Temporary Internet Files\Content.IE5\ZOWPM7LH\MCIN00694_0000[1].wmf"/>
          <p:cNvPicPr>
            <a:picLocks noChangeAspect="1" noChangeArrowheads="1"/>
          </p:cNvPicPr>
          <p:nvPr/>
        </p:nvPicPr>
        <p:blipFill>
          <a:blip r:embed="rId5" cstate="print"/>
          <a:srcRect/>
          <a:stretch>
            <a:fillRect/>
          </a:stretch>
        </p:blipFill>
        <p:spPr bwMode="auto">
          <a:xfrm>
            <a:off x="520607" y="4133388"/>
            <a:ext cx="2376701" cy="1907122"/>
          </a:xfrm>
          <a:prstGeom prst="rect">
            <a:avLst/>
          </a:prstGeom>
          <a:noFill/>
        </p:spPr>
      </p:pic>
      <p:sp>
        <p:nvSpPr>
          <p:cNvPr id="6" name="Rectangular Callout 5"/>
          <p:cNvSpPr/>
          <p:nvPr/>
        </p:nvSpPr>
        <p:spPr bwMode="auto">
          <a:xfrm>
            <a:off x="4056743" y="4129314"/>
            <a:ext cx="3766457" cy="2002971"/>
          </a:xfrm>
          <a:prstGeom prst="wedgeRectCallout">
            <a:avLst>
              <a:gd name="adj1" fmla="val -71122"/>
              <a:gd name="adj2" fmla="val -68297"/>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defTabSz="1096963"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smtClean="0">
                <a:solidFill>
                  <a:schemeClr val="bg1"/>
                </a:solidFill>
                <a:latin typeface="Calibri" pitchFamily="34" charset="0"/>
              </a:rPr>
              <a:t>Examples:</a:t>
            </a:r>
          </a:p>
          <a:p>
            <a:pPr marL="0" marR="0" indent="0" defTabSz="1096963" rtl="0" eaLnBrk="1" fontAlgn="base" latinLnBrk="0" hangingPunct="1">
              <a:lnSpc>
                <a:spcPct val="100000"/>
              </a:lnSpc>
              <a:spcBef>
                <a:spcPct val="0"/>
              </a:spcBef>
              <a:spcAft>
                <a:spcPct val="0"/>
              </a:spcAft>
              <a:buClrTx/>
              <a:buSzTx/>
              <a:buFontTx/>
              <a:buNone/>
              <a:tabLst/>
            </a:pPr>
            <a:r>
              <a:rPr lang="en-US" sz="2400" dirty="0" smtClean="0">
                <a:solidFill>
                  <a:schemeClr val="bg1"/>
                </a:solidFill>
                <a:latin typeface="Calibri" pitchFamily="34" charset="0"/>
              </a:rPr>
              <a:t>SAT Solver</a:t>
            </a:r>
          </a:p>
          <a:p>
            <a:pPr marL="0" marR="0" indent="0" defTabSz="1096963"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smtClean="0">
                <a:solidFill>
                  <a:srgbClr val="FF0000"/>
                </a:solidFill>
                <a:latin typeface="Calibri" pitchFamily="34" charset="0"/>
              </a:rPr>
              <a:t>Equality</a:t>
            </a:r>
            <a:r>
              <a:rPr kumimoji="0" lang="en-US" sz="2400" b="0" i="0" u="none" strike="noStrike" cap="none" normalizeH="0" dirty="0" smtClean="0">
                <a:solidFill>
                  <a:srgbClr val="FF0000"/>
                </a:solidFill>
                <a:latin typeface="Calibri" pitchFamily="34" charset="0"/>
              </a:rPr>
              <a:t> solver</a:t>
            </a:r>
          </a:p>
          <a:p>
            <a:pPr marL="0" marR="0" indent="0" defTabSz="1096963" rtl="0" eaLnBrk="1" fontAlgn="base" latinLnBrk="0" hangingPunct="1">
              <a:lnSpc>
                <a:spcPct val="100000"/>
              </a:lnSpc>
              <a:spcBef>
                <a:spcPct val="0"/>
              </a:spcBef>
              <a:spcAft>
                <a:spcPct val="0"/>
              </a:spcAft>
              <a:buClrTx/>
              <a:buSzTx/>
              <a:buFontTx/>
              <a:buNone/>
              <a:tabLst/>
            </a:pPr>
            <a:r>
              <a:rPr lang="en-US" sz="2000" baseline="0" dirty="0" smtClean="0">
                <a:solidFill>
                  <a:schemeClr val="bg1"/>
                </a:solidFill>
                <a:latin typeface="Calibri" pitchFamily="34" charset="0"/>
              </a:rPr>
              <a:t>Arithmetic,</a:t>
            </a:r>
            <a:r>
              <a:rPr lang="en-US" sz="2000" dirty="0" smtClean="0">
                <a:solidFill>
                  <a:schemeClr val="bg1"/>
                </a:solidFill>
                <a:latin typeface="Calibri" pitchFamily="34" charset="0"/>
              </a:rPr>
              <a:t> Array, </a:t>
            </a:r>
            <a:br>
              <a:rPr lang="en-US" sz="2000" dirty="0" smtClean="0">
                <a:solidFill>
                  <a:schemeClr val="bg1"/>
                </a:solidFill>
                <a:latin typeface="Calibri" pitchFamily="34" charset="0"/>
              </a:rPr>
            </a:br>
            <a:r>
              <a:rPr lang="en-US" sz="2000" dirty="0" smtClean="0">
                <a:solidFill>
                  <a:schemeClr val="bg1"/>
                </a:solidFill>
                <a:latin typeface="Calibri" pitchFamily="34" charset="0"/>
              </a:rPr>
              <a:t>Bit-vector, data-type solvers</a:t>
            </a:r>
            <a:endParaRPr lang="en-US" sz="2000" baseline="0" dirty="0" smtClean="0">
              <a:solidFill>
                <a:schemeClr val="bg1"/>
              </a:solidFill>
              <a:latin typeface="Calibri" pitchFamily="34" charset="0"/>
            </a:endParaRPr>
          </a:p>
        </p:txBody>
      </p:sp>
    </p:spTree>
    <p:custDataLst>
      <p:tags r:id="rId1"/>
    </p:custDataLst>
    <p:extLst>
      <p:ext uri="{BB962C8B-B14F-4D97-AF65-F5344CB8AC3E}">
        <p14:creationId xmlns:p14="http://schemas.microsoft.com/office/powerpoint/2010/main" val="2148168578"/>
      </p:ext>
    </p:extLst>
  </p:cSld>
  <p:clrMapOvr>
    <a:masterClrMapping/>
  </p:clrMapOvr>
  <p:transition>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747897"/>
          </a:xfrm>
        </p:spPr>
        <p:txBody>
          <a:bodyPr/>
          <a:lstStyle/>
          <a:p>
            <a:r>
              <a:rPr lang="en-US" dirty="0" smtClean="0"/>
              <a:t>Theories</a:t>
            </a:r>
            <a:endParaRPr lang="en-US" dirty="0"/>
          </a:p>
        </p:txBody>
      </p:sp>
      <p:sp>
        <p:nvSpPr>
          <p:cNvPr id="3" name="Content Placeholder 2"/>
          <p:cNvSpPr>
            <a:spLocks noGrp="1"/>
          </p:cNvSpPr>
          <p:nvPr>
            <p:ph idx="1"/>
          </p:nvPr>
        </p:nvSpPr>
        <p:spPr>
          <a:xfrm>
            <a:off x="381000" y="1412875"/>
            <a:ext cx="8382000" cy="3705630"/>
          </a:xfrm>
        </p:spPr>
        <p:txBody>
          <a:bodyPr/>
          <a:lstStyle/>
          <a:p>
            <a:pPr marL="0" indent="0">
              <a:buNone/>
            </a:pPr>
            <a:endParaRPr lang="en-US" dirty="0" smtClean="0"/>
          </a:p>
          <a:p>
            <a:r>
              <a:rPr lang="en-US" dirty="0" err="1">
                <a:hlinkClick r:id="rId2"/>
              </a:rPr>
              <a:t>Uninterpreted</a:t>
            </a:r>
            <a:r>
              <a:rPr lang="en-US" dirty="0">
                <a:hlinkClick r:id="rId2"/>
              </a:rPr>
              <a:t> </a:t>
            </a:r>
            <a:r>
              <a:rPr lang="en-US" dirty="0" smtClean="0">
                <a:hlinkClick r:id="rId2"/>
              </a:rPr>
              <a:t>functions</a:t>
            </a:r>
            <a:endParaRPr lang="en-US" dirty="0" smtClean="0"/>
          </a:p>
          <a:p>
            <a:r>
              <a:rPr lang="en-US" dirty="0" smtClean="0"/>
              <a:t>Arithmetic </a:t>
            </a:r>
            <a:r>
              <a:rPr lang="en-US" dirty="0" smtClean="0"/>
              <a:t>(linear)</a:t>
            </a:r>
          </a:p>
          <a:p>
            <a:r>
              <a:rPr lang="en-US" dirty="0" smtClean="0"/>
              <a:t>Bit-vectors</a:t>
            </a:r>
          </a:p>
          <a:p>
            <a:r>
              <a:rPr lang="en-US" dirty="0" smtClean="0"/>
              <a:t>Algebraic data-types</a:t>
            </a:r>
          </a:p>
          <a:p>
            <a:r>
              <a:rPr lang="en-US" dirty="0" smtClean="0"/>
              <a:t>Arrays</a:t>
            </a:r>
          </a:p>
          <a:p>
            <a:r>
              <a:rPr lang="en-US" dirty="0" smtClean="0"/>
              <a:t>User-defined</a:t>
            </a:r>
          </a:p>
          <a:p>
            <a:endParaRPr lang="en-US" dirty="0"/>
          </a:p>
        </p:txBody>
      </p:sp>
      <p:pic>
        <p:nvPicPr>
          <p:cNvPr id="102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5371" r="62222" b="10000"/>
          <a:stretch/>
        </p:blipFill>
        <p:spPr bwMode="auto">
          <a:xfrm>
            <a:off x="4989690" y="-191911"/>
            <a:ext cx="3951111"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91159008"/>
      </p:ext>
    </p:extLst>
  </p:cSld>
  <p:clrMapOvr>
    <a:masterClrMapping/>
  </p:clrMapOvr>
  <p:transition>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1446741"/>
            <a:ext cx="8382000" cy="3705630"/>
          </a:xfrm>
        </p:spPr>
        <p:txBody>
          <a:bodyPr/>
          <a:lstStyle/>
          <a:p>
            <a:pPr marL="0" indent="0">
              <a:buNone/>
            </a:pPr>
            <a:endParaRPr lang="en-US" dirty="0" smtClean="0"/>
          </a:p>
          <a:p>
            <a:r>
              <a:rPr lang="en-US" dirty="0" err="1" smtClean="0"/>
              <a:t>Uninterpreted</a:t>
            </a:r>
            <a:r>
              <a:rPr lang="en-US" dirty="0" smtClean="0"/>
              <a:t> functions</a:t>
            </a:r>
          </a:p>
          <a:p>
            <a:r>
              <a:rPr lang="en-US" dirty="0" smtClean="0">
                <a:solidFill>
                  <a:schemeClr val="accent2">
                    <a:lumMod val="50000"/>
                  </a:schemeClr>
                </a:solidFill>
                <a:hlinkClick r:id="rId2"/>
              </a:rPr>
              <a:t>Arithmetic </a:t>
            </a:r>
            <a:r>
              <a:rPr lang="en-US" dirty="0" smtClean="0">
                <a:solidFill>
                  <a:schemeClr val="accent2">
                    <a:lumMod val="50000"/>
                  </a:schemeClr>
                </a:solidFill>
                <a:hlinkClick r:id="rId2"/>
              </a:rPr>
              <a:t>(linear)</a:t>
            </a:r>
            <a:endParaRPr lang="en-US" dirty="0" smtClean="0">
              <a:solidFill>
                <a:schemeClr val="accent2">
                  <a:lumMod val="50000"/>
                </a:schemeClr>
              </a:solidFill>
            </a:endParaRPr>
          </a:p>
          <a:p>
            <a:r>
              <a:rPr lang="en-US" dirty="0" smtClean="0"/>
              <a:t>Bit-vectors</a:t>
            </a:r>
          </a:p>
          <a:p>
            <a:r>
              <a:rPr lang="en-US" dirty="0" smtClean="0"/>
              <a:t>Algebraic data-types</a:t>
            </a:r>
          </a:p>
          <a:p>
            <a:r>
              <a:rPr lang="en-US" dirty="0" smtClean="0"/>
              <a:t>Arrays</a:t>
            </a:r>
          </a:p>
          <a:p>
            <a:r>
              <a:rPr lang="en-US" dirty="0" smtClean="0"/>
              <a:t>User-defined</a:t>
            </a:r>
          </a:p>
          <a:p>
            <a:endParaRPr lang="en-US" dirty="0"/>
          </a:p>
        </p:txBody>
      </p:sp>
      <p:pic>
        <p:nvPicPr>
          <p:cNvPr id="2051"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5741" t="7703" r="47777" b="6667"/>
          <a:stretch/>
        </p:blipFill>
        <p:spPr bwMode="auto">
          <a:xfrm>
            <a:off x="3290692" y="248356"/>
            <a:ext cx="5853308" cy="67394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a:xfrm>
            <a:off x="381000" y="230187"/>
            <a:ext cx="8382000" cy="747897"/>
          </a:xfrm>
        </p:spPr>
        <p:txBody>
          <a:bodyPr/>
          <a:lstStyle/>
          <a:p>
            <a:r>
              <a:rPr lang="en-US" dirty="0" smtClean="0"/>
              <a:t>Theories</a:t>
            </a:r>
            <a:endParaRPr lang="en-US" dirty="0"/>
          </a:p>
        </p:txBody>
      </p:sp>
    </p:spTree>
    <p:extLst>
      <p:ext uri="{BB962C8B-B14F-4D97-AF65-F5344CB8AC3E}">
        <p14:creationId xmlns:p14="http://schemas.microsoft.com/office/powerpoint/2010/main" val="1530009908"/>
      </p:ext>
    </p:extLst>
  </p:cSld>
  <p:clrMapOvr>
    <a:masterClrMapping/>
  </p:clrMapOvr>
  <p:transition>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747897"/>
          </a:xfrm>
        </p:spPr>
        <p:txBody>
          <a:bodyPr/>
          <a:lstStyle/>
          <a:p>
            <a:r>
              <a:rPr lang="en-US" dirty="0" smtClean="0"/>
              <a:t>Theories</a:t>
            </a:r>
            <a:endParaRPr lang="en-US" dirty="0"/>
          </a:p>
        </p:txBody>
      </p:sp>
      <p:sp>
        <p:nvSpPr>
          <p:cNvPr id="3" name="Content Placeholder 2"/>
          <p:cNvSpPr>
            <a:spLocks noGrp="1"/>
          </p:cNvSpPr>
          <p:nvPr>
            <p:ph idx="1"/>
          </p:nvPr>
        </p:nvSpPr>
        <p:spPr>
          <a:xfrm>
            <a:off x="381000" y="1412875"/>
            <a:ext cx="8382000" cy="3705630"/>
          </a:xfrm>
        </p:spPr>
        <p:txBody>
          <a:bodyPr/>
          <a:lstStyle/>
          <a:p>
            <a:pPr marL="0" indent="0">
              <a:buNone/>
            </a:pPr>
            <a:endParaRPr lang="en-US" dirty="0" smtClean="0"/>
          </a:p>
          <a:p>
            <a:r>
              <a:rPr lang="en-US" dirty="0" err="1" smtClean="0"/>
              <a:t>Uninterpreted</a:t>
            </a:r>
            <a:r>
              <a:rPr lang="en-US" dirty="0" smtClean="0"/>
              <a:t> functions</a:t>
            </a:r>
          </a:p>
          <a:p>
            <a:r>
              <a:rPr lang="en-US" dirty="0" smtClean="0"/>
              <a:t>Arithmetic </a:t>
            </a:r>
            <a:r>
              <a:rPr lang="en-US" dirty="0" smtClean="0"/>
              <a:t>(linear)</a:t>
            </a:r>
          </a:p>
          <a:p>
            <a:r>
              <a:rPr lang="en-US" dirty="0" smtClean="0">
                <a:hlinkClick r:id="rId2"/>
              </a:rPr>
              <a:t>Bit-vectors</a:t>
            </a:r>
            <a:endParaRPr lang="en-US" dirty="0" smtClean="0"/>
          </a:p>
          <a:p>
            <a:r>
              <a:rPr lang="en-US" dirty="0" smtClean="0"/>
              <a:t>Algebraic data-types</a:t>
            </a:r>
          </a:p>
          <a:p>
            <a:r>
              <a:rPr lang="en-US" dirty="0" smtClean="0"/>
              <a:t>Arrays</a:t>
            </a:r>
          </a:p>
          <a:p>
            <a:r>
              <a:rPr lang="en-US" dirty="0" smtClean="0"/>
              <a:t>User-defined</a:t>
            </a:r>
          </a:p>
          <a:p>
            <a:endParaRPr lang="en-US" dirty="0"/>
          </a:p>
        </p:txBody>
      </p:sp>
      <p:pic>
        <p:nvPicPr>
          <p:cNvPr id="3074"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4907" r="61019" b="16000"/>
          <a:stretch/>
        </p:blipFill>
        <p:spPr bwMode="auto">
          <a:xfrm>
            <a:off x="4989689" y="457200"/>
            <a:ext cx="4154311" cy="6400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34980950"/>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747897"/>
          </a:xfrm>
        </p:spPr>
        <p:txBody>
          <a:bodyPr/>
          <a:lstStyle/>
          <a:p>
            <a:r>
              <a:rPr lang="en-US" dirty="0" smtClean="0"/>
              <a:t>Syllabus</a:t>
            </a:r>
            <a:endParaRPr lang="en-US" dirty="0"/>
          </a:p>
        </p:txBody>
      </p:sp>
      <p:sp>
        <p:nvSpPr>
          <p:cNvPr id="3" name="Content Placeholder 2"/>
          <p:cNvSpPr>
            <a:spLocks noGrp="1"/>
          </p:cNvSpPr>
          <p:nvPr>
            <p:ph idx="1"/>
          </p:nvPr>
        </p:nvSpPr>
        <p:spPr>
          <a:xfrm>
            <a:off x="381000" y="1825003"/>
            <a:ext cx="8382000" cy="4567404"/>
          </a:xfrm>
        </p:spPr>
        <p:txBody>
          <a:bodyPr/>
          <a:lstStyle/>
          <a:p>
            <a:pPr marL="514350" indent="-514350">
              <a:buFont typeface="+mj-lt"/>
              <a:buAutoNum type="arabicPeriod"/>
            </a:pPr>
            <a:r>
              <a:rPr lang="en-US" dirty="0" smtClean="0"/>
              <a:t>The Logic of SMT solvers</a:t>
            </a:r>
            <a:br>
              <a:rPr lang="en-US" dirty="0" smtClean="0"/>
            </a:br>
            <a:r>
              <a:rPr lang="en-US" dirty="0" smtClean="0"/>
              <a:t>	</a:t>
            </a:r>
          </a:p>
          <a:p>
            <a:pPr marL="514350" indent="-514350">
              <a:buFont typeface="+mj-lt"/>
              <a:buAutoNum type="arabicPeriod"/>
            </a:pPr>
            <a:endParaRPr lang="en-US" dirty="0"/>
          </a:p>
          <a:p>
            <a:pPr marL="514350" indent="-514350">
              <a:buFont typeface="+mj-lt"/>
              <a:buAutoNum type="arabicPeriod"/>
            </a:pPr>
            <a:r>
              <a:rPr lang="en-US" dirty="0" smtClean="0"/>
              <a:t>Decidability and Decision Procedures</a:t>
            </a:r>
          </a:p>
          <a:p>
            <a:pPr marL="514350" indent="-514350">
              <a:buFont typeface="+mj-lt"/>
              <a:buAutoNum type="arabicPeriod"/>
            </a:pPr>
            <a:endParaRPr lang="en-US" dirty="0" smtClean="0"/>
          </a:p>
          <a:p>
            <a:pPr marL="514350" indent="-514350">
              <a:buFont typeface="+mj-lt"/>
              <a:buAutoNum type="arabicPeriod"/>
            </a:pPr>
            <a:endParaRPr lang="en-US" dirty="0"/>
          </a:p>
          <a:p>
            <a:pPr marL="514350" indent="-514350">
              <a:buFont typeface="+mj-lt"/>
              <a:buAutoNum type="arabicPeriod"/>
            </a:pPr>
            <a:r>
              <a:rPr lang="en-US" dirty="0" smtClean="0"/>
              <a:t>User Interaction and Guidance </a:t>
            </a:r>
          </a:p>
          <a:p>
            <a:pPr marL="514350" indent="-514350">
              <a:buFont typeface="+mj-lt"/>
              <a:buAutoNum type="arabicPeriod"/>
            </a:pPr>
            <a:endParaRPr lang="en-US" dirty="0" smtClean="0"/>
          </a:p>
          <a:p>
            <a:pPr marL="514350" indent="-514350">
              <a:buFont typeface="+mj-lt"/>
              <a:buAutoNum type="arabicPeriod"/>
            </a:pPr>
            <a:endParaRPr lang="en-US" dirty="0"/>
          </a:p>
          <a:p>
            <a:pPr marL="514350" indent="-514350">
              <a:buFont typeface="+mj-lt"/>
              <a:buAutoNum type="arabicPeriod"/>
            </a:pPr>
            <a:r>
              <a:rPr lang="en-US" dirty="0" smtClean="0"/>
              <a:t>Main Applications</a:t>
            </a:r>
          </a:p>
        </p:txBody>
      </p:sp>
    </p:spTree>
    <p:extLst>
      <p:ext uri="{BB962C8B-B14F-4D97-AF65-F5344CB8AC3E}">
        <p14:creationId xmlns:p14="http://schemas.microsoft.com/office/powerpoint/2010/main" val="3872049240"/>
      </p:ext>
    </p:extLst>
  </p:cSld>
  <p:clrMapOvr>
    <a:masterClrMapping/>
  </p:clrMapOvr>
  <p:transition>
    <p:fad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747897"/>
          </a:xfrm>
        </p:spPr>
        <p:txBody>
          <a:bodyPr/>
          <a:lstStyle/>
          <a:p>
            <a:r>
              <a:rPr lang="en-US" dirty="0" smtClean="0"/>
              <a:t>Theories</a:t>
            </a:r>
            <a:endParaRPr lang="en-US" dirty="0"/>
          </a:p>
        </p:txBody>
      </p:sp>
      <p:sp>
        <p:nvSpPr>
          <p:cNvPr id="3" name="Content Placeholder 2"/>
          <p:cNvSpPr>
            <a:spLocks noGrp="1"/>
          </p:cNvSpPr>
          <p:nvPr>
            <p:ph idx="1"/>
          </p:nvPr>
        </p:nvSpPr>
        <p:spPr>
          <a:xfrm>
            <a:off x="381000" y="1412875"/>
            <a:ext cx="8382000" cy="3705630"/>
          </a:xfrm>
        </p:spPr>
        <p:txBody>
          <a:bodyPr/>
          <a:lstStyle/>
          <a:p>
            <a:pPr marL="0" indent="0">
              <a:buNone/>
            </a:pPr>
            <a:endParaRPr lang="en-US" dirty="0" smtClean="0"/>
          </a:p>
          <a:p>
            <a:r>
              <a:rPr lang="en-US" dirty="0" err="1" smtClean="0"/>
              <a:t>Uninterpreted</a:t>
            </a:r>
            <a:r>
              <a:rPr lang="en-US" dirty="0" smtClean="0"/>
              <a:t> functions</a:t>
            </a:r>
          </a:p>
          <a:p>
            <a:r>
              <a:rPr lang="en-US" dirty="0" smtClean="0"/>
              <a:t>Arithmetic </a:t>
            </a:r>
            <a:r>
              <a:rPr lang="en-US" dirty="0" smtClean="0"/>
              <a:t>(linear)</a:t>
            </a:r>
          </a:p>
          <a:p>
            <a:r>
              <a:rPr lang="en-US" dirty="0" smtClean="0"/>
              <a:t>Bit-vectors</a:t>
            </a:r>
          </a:p>
          <a:p>
            <a:r>
              <a:rPr lang="en-US" dirty="0" smtClean="0">
                <a:hlinkClick r:id="rId2"/>
              </a:rPr>
              <a:t>Algebraic data-types</a:t>
            </a:r>
            <a:endParaRPr lang="en-US" dirty="0" smtClean="0"/>
          </a:p>
          <a:p>
            <a:r>
              <a:rPr lang="en-US" dirty="0" smtClean="0"/>
              <a:t>Arrays</a:t>
            </a:r>
          </a:p>
          <a:p>
            <a:r>
              <a:rPr lang="en-US" dirty="0" smtClean="0"/>
              <a:t>User-defined</a:t>
            </a:r>
          </a:p>
          <a:p>
            <a:endParaRPr lang="en-US" dirty="0"/>
          </a:p>
        </p:txBody>
      </p:sp>
      <p:pic>
        <p:nvPicPr>
          <p:cNvPr id="4098"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5648" r="47130" b="32000"/>
          <a:stretch/>
        </p:blipFill>
        <p:spPr bwMode="auto">
          <a:xfrm>
            <a:off x="3386666" y="688623"/>
            <a:ext cx="5757334"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09836256"/>
      </p:ext>
    </p:extLst>
  </p:cSld>
  <p:clrMapOvr>
    <a:masterClrMapping/>
  </p:clrMapOvr>
  <p:transition>
    <p:fad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747897"/>
          </a:xfrm>
        </p:spPr>
        <p:txBody>
          <a:bodyPr/>
          <a:lstStyle/>
          <a:p>
            <a:r>
              <a:rPr lang="en-US" dirty="0" smtClean="0"/>
              <a:t>Theories</a:t>
            </a:r>
            <a:endParaRPr lang="en-US" dirty="0"/>
          </a:p>
        </p:txBody>
      </p:sp>
      <p:sp>
        <p:nvSpPr>
          <p:cNvPr id="3" name="Content Placeholder 2"/>
          <p:cNvSpPr>
            <a:spLocks noGrp="1"/>
          </p:cNvSpPr>
          <p:nvPr>
            <p:ph idx="1"/>
          </p:nvPr>
        </p:nvSpPr>
        <p:spPr>
          <a:xfrm>
            <a:off x="381000" y="1412875"/>
            <a:ext cx="8382000" cy="3705630"/>
          </a:xfrm>
        </p:spPr>
        <p:txBody>
          <a:bodyPr/>
          <a:lstStyle/>
          <a:p>
            <a:pPr marL="0" indent="0">
              <a:buNone/>
            </a:pPr>
            <a:endParaRPr lang="en-US" dirty="0" smtClean="0"/>
          </a:p>
          <a:p>
            <a:r>
              <a:rPr lang="en-US" dirty="0" err="1" smtClean="0"/>
              <a:t>Uninterpreted</a:t>
            </a:r>
            <a:r>
              <a:rPr lang="en-US" dirty="0" smtClean="0"/>
              <a:t> functions</a:t>
            </a:r>
          </a:p>
          <a:p>
            <a:r>
              <a:rPr lang="en-US" dirty="0" smtClean="0"/>
              <a:t>Arithmetic </a:t>
            </a:r>
            <a:r>
              <a:rPr lang="en-US" dirty="0" smtClean="0"/>
              <a:t>(linear)</a:t>
            </a:r>
          </a:p>
          <a:p>
            <a:r>
              <a:rPr lang="en-US" dirty="0" smtClean="0"/>
              <a:t>Bit-vectors</a:t>
            </a:r>
          </a:p>
          <a:p>
            <a:r>
              <a:rPr lang="en-US" dirty="0" smtClean="0"/>
              <a:t>Algebraic data-types</a:t>
            </a:r>
          </a:p>
          <a:p>
            <a:r>
              <a:rPr lang="en-US" dirty="0" smtClean="0">
                <a:hlinkClick r:id="rId2"/>
              </a:rPr>
              <a:t>Arrays</a:t>
            </a:r>
            <a:endParaRPr lang="en-US" dirty="0" smtClean="0"/>
          </a:p>
          <a:p>
            <a:r>
              <a:rPr lang="en-US" dirty="0" smtClean="0"/>
              <a:t>User-defined</a:t>
            </a:r>
          </a:p>
          <a:p>
            <a:endParaRPr lang="en-US" dirty="0"/>
          </a:p>
        </p:txBody>
      </p:sp>
      <p:pic>
        <p:nvPicPr>
          <p:cNvPr id="5122"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5371" t="9926" r="59351" b="8740"/>
          <a:stretch/>
        </p:blipFill>
        <p:spPr bwMode="auto">
          <a:xfrm>
            <a:off x="4842933" y="0"/>
            <a:ext cx="4301067" cy="619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61039327"/>
      </p:ext>
    </p:extLst>
  </p:cSld>
  <p:clrMapOvr>
    <a:masterClrMapping/>
  </p:clrMapOvr>
  <p:transition>
    <p:fad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4186" y="3333996"/>
            <a:ext cx="8382000" cy="747897"/>
          </a:xfrm>
        </p:spPr>
        <p:txBody>
          <a:bodyPr/>
          <a:lstStyle/>
          <a:p>
            <a:r>
              <a:rPr lang="en-US" dirty="0" smtClean="0">
                <a:solidFill>
                  <a:srgbClr val="0070C0"/>
                </a:solidFill>
              </a:rPr>
              <a:t>User-interaction and Guidance </a:t>
            </a:r>
            <a:endParaRPr lang="en-US" dirty="0">
              <a:solidFill>
                <a:srgbClr val="0070C0"/>
              </a:solidFill>
            </a:endParaRPr>
          </a:p>
        </p:txBody>
      </p:sp>
    </p:spTree>
    <p:extLst>
      <p:ext uri="{BB962C8B-B14F-4D97-AF65-F5344CB8AC3E}">
        <p14:creationId xmlns:p14="http://schemas.microsoft.com/office/powerpoint/2010/main" val="2235983034"/>
      </p:ext>
    </p:extLst>
  </p:cSld>
  <p:clrMapOvr>
    <a:masterClrMapping/>
  </p:clrMapOvr>
  <p:transition>
    <p:fad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747897"/>
          </a:xfrm>
        </p:spPr>
        <p:txBody>
          <a:bodyPr/>
          <a:lstStyle/>
          <a:p>
            <a:r>
              <a:rPr lang="en-US" dirty="0" smtClean="0"/>
              <a:t>Interaction models</a:t>
            </a:r>
            <a:endParaRPr lang="en-US" dirty="0"/>
          </a:p>
        </p:txBody>
      </p:sp>
      <p:sp>
        <p:nvSpPr>
          <p:cNvPr id="3" name="Content Placeholder 2"/>
          <p:cNvSpPr>
            <a:spLocks noGrp="1"/>
          </p:cNvSpPr>
          <p:nvPr>
            <p:ph idx="1"/>
          </p:nvPr>
        </p:nvSpPr>
        <p:spPr>
          <a:xfrm>
            <a:off x="381000" y="1412875"/>
            <a:ext cx="8382000" cy="1249573"/>
          </a:xfrm>
        </p:spPr>
        <p:txBody>
          <a:bodyPr/>
          <a:lstStyle/>
          <a:p>
            <a:r>
              <a:rPr lang="en-US" dirty="0" smtClean="0"/>
              <a:t>Text: SMT-LIB, SMT-LIB2, Native </a:t>
            </a:r>
            <a:r>
              <a:rPr lang="en-US" dirty="0" err="1" smtClean="0"/>
              <a:t>Yices</a:t>
            </a:r>
            <a:r>
              <a:rPr lang="en-US" dirty="0" smtClean="0"/>
              <a:t> (high-level), Native Z3 (low-level), Simplify</a:t>
            </a:r>
          </a:p>
          <a:p>
            <a:r>
              <a:rPr lang="en-US" dirty="0" smtClean="0"/>
              <a:t>Programmatic APIs: C, </a:t>
            </a:r>
            <a:r>
              <a:rPr lang="en-US" dirty="0" err="1" smtClean="0"/>
              <a:t>Ocaml</a:t>
            </a:r>
            <a:r>
              <a:rPr lang="en-US" dirty="0" smtClean="0"/>
              <a:t>, .NET, LINQ, </a:t>
            </a:r>
          </a:p>
        </p:txBody>
      </p:sp>
    </p:spTree>
    <p:extLst>
      <p:ext uri="{BB962C8B-B14F-4D97-AF65-F5344CB8AC3E}">
        <p14:creationId xmlns:p14="http://schemas.microsoft.com/office/powerpoint/2010/main" val="577102502"/>
      </p:ext>
    </p:extLst>
  </p:cSld>
  <p:clrMapOvr>
    <a:masterClrMapping/>
  </p:clrMapOvr>
  <p:transition>
    <p:fad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747897"/>
          </a:xfrm>
        </p:spPr>
        <p:txBody>
          <a:bodyPr/>
          <a:lstStyle/>
          <a:p>
            <a:r>
              <a:rPr lang="en-US" dirty="0" smtClean="0"/>
              <a:t>Interaction</a:t>
            </a:r>
            <a:endParaRPr lang="en-US" dirty="0"/>
          </a:p>
        </p:txBody>
      </p:sp>
      <p:sp>
        <p:nvSpPr>
          <p:cNvPr id="9" name="Right Arrow 8"/>
          <p:cNvSpPr/>
          <p:nvPr/>
        </p:nvSpPr>
        <p:spPr>
          <a:xfrm>
            <a:off x="5411598" y="2197579"/>
            <a:ext cx="2410249" cy="1289958"/>
          </a:xfrm>
          <a:prstGeom prst="rightArrow">
            <a:avLst/>
          </a:prstGeom>
          <a:ln>
            <a:noFill/>
          </a:ln>
          <a:effectLst/>
          <a:scene3d>
            <a:camera prst="orthographicFront">
              <a:rot lat="0" lon="0" rev="0"/>
            </a:camera>
            <a:lightRig rig="contrasting" dir="t">
              <a:rot lat="0" lon="0" rev="7800000"/>
            </a:lightRig>
          </a:scene3d>
          <a:sp3d>
            <a:bevelT w="139700" h="139700"/>
          </a:sp3d>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smtClean="0">
                <a:effectLst>
                  <a:outerShdw blurRad="38100" dist="38100" dir="2700000" algn="tl">
                    <a:srgbClr val="000000">
                      <a:alpha val="43137"/>
                    </a:srgbClr>
                  </a:outerShdw>
                </a:effectLst>
              </a:rPr>
              <a:t>Logical Formula</a:t>
            </a:r>
          </a:p>
        </p:txBody>
      </p:sp>
      <p:sp>
        <p:nvSpPr>
          <p:cNvPr id="20" name="Right Arrow 19"/>
          <p:cNvSpPr/>
          <p:nvPr/>
        </p:nvSpPr>
        <p:spPr>
          <a:xfrm flipH="1">
            <a:off x="5220251" y="5396901"/>
            <a:ext cx="2438400" cy="782323"/>
          </a:xfrm>
          <a:prstGeom prst="rightArrow">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2400" dirty="0" smtClean="0"/>
              <a:t>Sat/Model</a:t>
            </a:r>
            <a:endParaRPr lang="en-US" sz="2400" dirty="0"/>
          </a:p>
        </p:txBody>
      </p:sp>
      <p:pic>
        <p:nvPicPr>
          <p:cNvPr id="2051"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59684" t="19774" r="4718" b="10000"/>
          <a:stretch/>
        </p:blipFill>
        <p:spPr bwMode="auto">
          <a:xfrm>
            <a:off x="624017" y="1184856"/>
            <a:ext cx="4340181" cy="53511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67887971"/>
      </p:ext>
    </p:extLst>
  </p:cSld>
  <p:clrMapOvr>
    <a:masterClrMapping/>
  </p:clrMapOvr>
  <p:transition>
    <p:fad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45845" t="19605" r="3873" b="19549"/>
          <a:stretch/>
        </p:blipFill>
        <p:spPr bwMode="auto">
          <a:xfrm>
            <a:off x="128788" y="1453889"/>
            <a:ext cx="6130345" cy="46363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a:xfrm>
            <a:off x="381000" y="230187"/>
            <a:ext cx="8382000" cy="747897"/>
          </a:xfrm>
        </p:spPr>
        <p:txBody>
          <a:bodyPr/>
          <a:lstStyle/>
          <a:p>
            <a:r>
              <a:rPr lang="en-US" dirty="0"/>
              <a:t>Interaction</a:t>
            </a:r>
          </a:p>
        </p:txBody>
      </p:sp>
      <p:sp>
        <p:nvSpPr>
          <p:cNvPr id="9" name="Right Arrow 8"/>
          <p:cNvSpPr/>
          <p:nvPr/>
        </p:nvSpPr>
        <p:spPr>
          <a:xfrm>
            <a:off x="3053599" y="1818772"/>
            <a:ext cx="2410249" cy="1289958"/>
          </a:xfrm>
          <a:prstGeom prst="rightArrow">
            <a:avLst/>
          </a:prstGeom>
          <a:ln>
            <a:noFill/>
          </a:ln>
          <a:effectLst/>
          <a:scene3d>
            <a:camera prst="orthographicFront">
              <a:rot lat="0" lon="0" rev="0"/>
            </a:camera>
            <a:lightRig rig="contrasting" dir="t">
              <a:rot lat="0" lon="0" rev="7800000"/>
            </a:lightRig>
          </a:scene3d>
          <a:sp3d>
            <a:bevelT w="139700" h="139700"/>
          </a:sp3d>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smtClean="0">
                <a:effectLst>
                  <a:outerShdw blurRad="38100" dist="38100" dir="2700000" algn="tl">
                    <a:srgbClr val="000000">
                      <a:alpha val="43137"/>
                    </a:srgbClr>
                  </a:outerShdw>
                </a:effectLst>
              </a:rPr>
              <a:t>Logical Formula</a:t>
            </a:r>
          </a:p>
        </p:txBody>
      </p:sp>
      <p:sp>
        <p:nvSpPr>
          <p:cNvPr id="16" name="Right Arrow 15"/>
          <p:cNvSpPr/>
          <p:nvPr/>
        </p:nvSpPr>
        <p:spPr>
          <a:xfrm flipH="1">
            <a:off x="3000734" y="3677141"/>
            <a:ext cx="2438399" cy="782323"/>
          </a:xfrm>
          <a:prstGeom prst="righ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2400" dirty="0" err="1" smtClean="0"/>
              <a:t>Unsat</a:t>
            </a:r>
            <a:r>
              <a:rPr lang="en-US" sz="2400" dirty="0" smtClean="0"/>
              <a:t>/Proof</a:t>
            </a:r>
            <a:endParaRPr lang="en-US" sz="2400" dirty="0"/>
          </a:p>
        </p:txBody>
      </p:sp>
      <p:pic>
        <p:nvPicPr>
          <p:cNvPr id="102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37367" t="30085" r="37372" b="42873"/>
          <a:stretch/>
        </p:blipFill>
        <p:spPr bwMode="auto">
          <a:xfrm>
            <a:off x="5468186" y="2013840"/>
            <a:ext cx="3675814" cy="24856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42158646"/>
      </p:ext>
    </p:extLst>
  </p:cSld>
  <p:clrMapOvr>
    <a:masterClrMapping/>
  </p:clrMapOvr>
  <p:transition>
    <p:fade/>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747897"/>
          </a:xfrm>
        </p:spPr>
        <p:txBody>
          <a:bodyPr/>
          <a:lstStyle/>
          <a:p>
            <a:r>
              <a:rPr lang="en-US" dirty="0"/>
              <a:t>Interaction</a:t>
            </a:r>
          </a:p>
        </p:txBody>
      </p:sp>
      <p:pic>
        <p:nvPicPr>
          <p:cNvPr id="205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69191" t="18760" r="3345" b="11606"/>
          <a:stretch/>
        </p:blipFill>
        <p:spPr bwMode="auto">
          <a:xfrm>
            <a:off x="519157" y="1300766"/>
            <a:ext cx="3348507" cy="53060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ight Arrow 5"/>
          <p:cNvSpPr/>
          <p:nvPr/>
        </p:nvSpPr>
        <p:spPr>
          <a:xfrm flipH="1">
            <a:off x="4218916" y="5157441"/>
            <a:ext cx="2438399" cy="782323"/>
          </a:xfrm>
          <a:prstGeom prst="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2800" dirty="0" smtClean="0"/>
              <a:t>Simplify</a:t>
            </a:r>
            <a:endParaRPr lang="en-US" sz="2800" dirty="0"/>
          </a:p>
        </p:txBody>
      </p:sp>
      <p:sp>
        <p:nvSpPr>
          <p:cNvPr id="9" name="Right Arrow 8"/>
          <p:cNvSpPr/>
          <p:nvPr/>
        </p:nvSpPr>
        <p:spPr>
          <a:xfrm>
            <a:off x="4407006" y="2209934"/>
            <a:ext cx="2410249" cy="1289958"/>
          </a:xfrm>
          <a:prstGeom prst="rightArrow">
            <a:avLst/>
          </a:prstGeom>
          <a:ln>
            <a:noFill/>
          </a:ln>
          <a:effectLst/>
          <a:scene3d>
            <a:camera prst="orthographicFront">
              <a:rot lat="0" lon="0" rev="0"/>
            </a:camera>
            <a:lightRig rig="contrasting" dir="t">
              <a:rot lat="0" lon="0" rev="7800000"/>
            </a:lightRig>
          </a:scene3d>
          <a:sp3d>
            <a:bevelT w="139700" h="139700"/>
          </a:sp3d>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smtClean="0">
                <a:effectLst>
                  <a:outerShdw blurRad="38100" dist="38100" dir="2700000" algn="tl">
                    <a:srgbClr val="000000">
                      <a:alpha val="43137"/>
                    </a:srgbClr>
                  </a:outerShdw>
                </a:effectLst>
              </a:rPr>
              <a:t>Logical Formula</a:t>
            </a:r>
          </a:p>
        </p:txBody>
      </p:sp>
    </p:spTree>
    <p:extLst>
      <p:ext uri="{BB962C8B-B14F-4D97-AF65-F5344CB8AC3E}">
        <p14:creationId xmlns:p14="http://schemas.microsoft.com/office/powerpoint/2010/main" val="2071146687"/>
      </p:ext>
    </p:extLst>
  </p:cSld>
  <p:clrMapOvr>
    <a:masterClrMapping/>
  </p:clrMapOvr>
  <p:transition>
    <p:fad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747897"/>
          </a:xfrm>
        </p:spPr>
        <p:txBody>
          <a:bodyPr/>
          <a:lstStyle/>
          <a:p>
            <a:r>
              <a:rPr lang="en-US" dirty="0"/>
              <a:t>Interaction</a:t>
            </a:r>
          </a:p>
        </p:txBody>
      </p:sp>
      <p:sp>
        <p:nvSpPr>
          <p:cNvPr id="13" name="Right Arrow 12"/>
          <p:cNvSpPr/>
          <p:nvPr/>
        </p:nvSpPr>
        <p:spPr>
          <a:xfrm flipH="1">
            <a:off x="5399531" y="4831493"/>
            <a:ext cx="2854781" cy="1458098"/>
          </a:xfrm>
          <a:prstGeom prst="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2800" dirty="0" smtClean="0"/>
              <a:t>Implied</a:t>
            </a:r>
          </a:p>
          <a:p>
            <a:pPr algn="ctr"/>
            <a:r>
              <a:rPr lang="en-US" sz="2800" dirty="0" smtClean="0"/>
              <a:t>Equalities</a:t>
            </a:r>
            <a:endParaRPr lang="en-US" sz="2800" dirty="0"/>
          </a:p>
        </p:txBody>
      </p:sp>
      <p:pic>
        <p:nvPicPr>
          <p:cNvPr id="307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59049" t="36672" r="3556" b="10000"/>
          <a:stretch/>
        </p:blipFill>
        <p:spPr bwMode="auto">
          <a:xfrm>
            <a:off x="840413" y="2446638"/>
            <a:ext cx="4559121" cy="40636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5399531" y="4026933"/>
            <a:ext cx="3125279" cy="646331"/>
          </a:xfrm>
          <a:prstGeom prst="rect">
            <a:avLst/>
          </a:prstGeom>
          <a:noFill/>
        </p:spPr>
        <p:txBody>
          <a:bodyPr wrap="none" rtlCol="0">
            <a:spAutoFit/>
          </a:bodyPr>
          <a:lstStyle/>
          <a:p>
            <a:pPr marL="285750" indent="-285750">
              <a:buFontTx/>
              <a:buChar char="-"/>
            </a:pPr>
            <a:r>
              <a:rPr lang="en-US" b="1" dirty="0" smtClean="0">
                <a:solidFill>
                  <a:schemeClr val="bg1"/>
                </a:solidFill>
              </a:rPr>
              <a:t>x and y are equal</a:t>
            </a:r>
          </a:p>
          <a:p>
            <a:pPr marL="285750" indent="-285750">
              <a:buFontTx/>
              <a:buChar char="-"/>
            </a:pPr>
            <a:r>
              <a:rPr lang="en-US" b="1" dirty="0" smtClean="0">
                <a:solidFill>
                  <a:schemeClr val="bg1"/>
                </a:solidFill>
              </a:rPr>
              <a:t>z + y and x + z are equal</a:t>
            </a:r>
          </a:p>
        </p:txBody>
      </p:sp>
      <p:cxnSp>
        <p:nvCxnSpPr>
          <p:cNvPr id="5" name="Straight Arrow Connector 4"/>
          <p:cNvCxnSpPr/>
          <p:nvPr/>
        </p:nvCxnSpPr>
        <p:spPr>
          <a:xfrm flipH="1">
            <a:off x="1210963" y="4213654"/>
            <a:ext cx="4399006" cy="1248032"/>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19" name="Straight Arrow Connector 18"/>
          <p:cNvCxnSpPr/>
          <p:nvPr/>
        </p:nvCxnSpPr>
        <p:spPr>
          <a:xfrm flipH="1">
            <a:off x="1594022" y="4213654"/>
            <a:ext cx="4015946" cy="1248032"/>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22" name="Straight Arrow Connector 21"/>
          <p:cNvCxnSpPr/>
          <p:nvPr/>
        </p:nvCxnSpPr>
        <p:spPr>
          <a:xfrm flipH="1">
            <a:off x="1964724" y="4489622"/>
            <a:ext cx="3645244" cy="1070920"/>
          </a:xfrm>
          <a:prstGeom prst="straightConnector1">
            <a:avLst/>
          </a:prstGeom>
          <a:ln>
            <a:tailEnd type="arrow"/>
          </a:ln>
        </p:spPr>
        <p:style>
          <a:lnRef idx="1">
            <a:schemeClr val="accent6"/>
          </a:lnRef>
          <a:fillRef idx="0">
            <a:schemeClr val="accent6"/>
          </a:fillRef>
          <a:effectRef idx="0">
            <a:schemeClr val="accent6"/>
          </a:effectRef>
          <a:fontRef idx="minor">
            <a:schemeClr val="tx1"/>
          </a:fontRef>
        </p:style>
      </p:cxnSp>
      <p:cxnSp>
        <p:nvCxnSpPr>
          <p:cNvPr id="24" name="Straight Arrow Connector 23"/>
          <p:cNvCxnSpPr/>
          <p:nvPr/>
        </p:nvCxnSpPr>
        <p:spPr>
          <a:xfrm flipH="1">
            <a:off x="1408670" y="4477267"/>
            <a:ext cx="4201299" cy="1083275"/>
          </a:xfrm>
          <a:prstGeom prst="straightConnector1">
            <a:avLst/>
          </a:prstGeom>
          <a:ln>
            <a:tailEnd type="arrow"/>
          </a:ln>
        </p:spPr>
        <p:style>
          <a:lnRef idx="1">
            <a:schemeClr val="accent6"/>
          </a:lnRef>
          <a:fillRef idx="0">
            <a:schemeClr val="accent6"/>
          </a:fillRef>
          <a:effectRef idx="0">
            <a:schemeClr val="accent6"/>
          </a:effectRef>
          <a:fontRef idx="minor">
            <a:schemeClr val="tx1"/>
          </a:fontRef>
        </p:style>
      </p:cxnSp>
      <p:sp>
        <p:nvSpPr>
          <p:cNvPr id="26" name="Right Arrow 25"/>
          <p:cNvSpPr/>
          <p:nvPr/>
        </p:nvSpPr>
        <p:spPr>
          <a:xfrm>
            <a:off x="5757045" y="2446638"/>
            <a:ext cx="2410249" cy="1289958"/>
          </a:xfrm>
          <a:prstGeom prst="rightArrow">
            <a:avLst/>
          </a:prstGeom>
          <a:ln>
            <a:noFill/>
          </a:ln>
          <a:effectLst/>
          <a:scene3d>
            <a:camera prst="orthographicFront">
              <a:rot lat="0" lon="0" rev="0"/>
            </a:camera>
            <a:lightRig rig="contrasting" dir="t">
              <a:rot lat="0" lon="0" rev="7800000"/>
            </a:lightRig>
          </a:scene3d>
          <a:sp3d>
            <a:bevelT w="139700" h="139700"/>
          </a:sp3d>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smtClean="0">
                <a:effectLst>
                  <a:outerShdw blurRad="38100" dist="38100" dir="2700000" algn="tl">
                    <a:srgbClr val="000000">
                      <a:alpha val="43137"/>
                    </a:srgbClr>
                  </a:outerShdw>
                </a:effectLst>
              </a:rPr>
              <a:t>Logical Formula</a:t>
            </a:r>
          </a:p>
        </p:txBody>
      </p:sp>
    </p:spTree>
    <p:extLst>
      <p:ext uri="{BB962C8B-B14F-4D97-AF65-F5344CB8AC3E}">
        <p14:creationId xmlns:p14="http://schemas.microsoft.com/office/powerpoint/2010/main" val="2967887971"/>
      </p:ext>
    </p:extLst>
  </p:cSld>
  <p:clrMapOvr>
    <a:masterClrMapping/>
  </p:clrMapOvr>
  <p:transition>
    <p:fade/>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747897"/>
          </a:xfrm>
        </p:spPr>
        <p:txBody>
          <a:bodyPr/>
          <a:lstStyle/>
          <a:p>
            <a:r>
              <a:rPr lang="en-US" dirty="0"/>
              <a:t>Interaction</a:t>
            </a:r>
          </a:p>
        </p:txBody>
      </p:sp>
      <p:sp>
        <p:nvSpPr>
          <p:cNvPr id="15" name="Right Arrow 14"/>
          <p:cNvSpPr/>
          <p:nvPr/>
        </p:nvSpPr>
        <p:spPr>
          <a:xfrm flipH="1">
            <a:off x="6426555" y="4427569"/>
            <a:ext cx="2455600" cy="1602528"/>
          </a:xfrm>
          <a:prstGeom prst="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2800" dirty="0" smtClean="0"/>
              <a:t>Quantifier</a:t>
            </a:r>
          </a:p>
          <a:p>
            <a:pPr algn="ctr"/>
            <a:r>
              <a:rPr lang="en-US" sz="2800" dirty="0" smtClean="0"/>
              <a:t>Elimination</a:t>
            </a:r>
            <a:endParaRPr lang="en-US" sz="2800" dirty="0"/>
          </a:p>
        </p:txBody>
      </p:sp>
      <p:sp>
        <p:nvSpPr>
          <p:cNvPr id="19" name="Right Arrow 18"/>
          <p:cNvSpPr/>
          <p:nvPr/>
        </p:nvSpPr>
        <p:spPr>
          <a:xfrm>
            <a:off x="6297440" y="1986953"/>
            <a:ext cx="2410249" cy="1289958"/>
          </a:xfrm>
          <a:prstGeom prst="rightArrow">
            <a:avLst/>
          </a:prstGeom>
          <a:ln>
            <a:noFill/>
          </a:ln>
          <a:effectLst/>
          <a:scene3d>
            <a:camera prst="orthographicFront">
              <a:rot lat="0" lon="0" rev="0"/>
            </a:camera>
            <a:lightRig rig="contrasting" dir="t">
              <a:rot lat="0" lon="0" rev="7800000"/>
            </a:lightRig>
          </a:scene3d>
          <a:sp3d>
            <a:bevelT w="139700" h="139700"/>
          </a:sp3d>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smtClean="0">
                <a:effectLst>
                  <a:outerShdw blurRad="38100" dist="38100" dir="2700000" algn="tl">
                    <a:srgbClr val="000000">
                      <a:alpha val="43137"/>
                    </a:srgbClr>
                  </a:outerShdw>
                </a:effectLst>
              </a:rPr>
              <a:t>Logical Formula</a:t>
            </a:r>
          </a:p>
        </p:txBody>
      </p:sp>
      <p:pic>
        <p:nvPicPr>
          <p:cNvPr id="409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113" t="33176" r="47289" b="9999"/>
          <a:stretch/>
        </p:blipFill>
        <p:spPr bwMode="auto">
          <a:xfrm>
            <a:off x="257574" y="1700011"/>
            <a:ext cx="6168981" cy="43300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67887971"/>
      </p:ext>
    </p:extLst>
  </p:cSld>
  <p:clrMapOvr>
    <a:masterClrMapping/>
  </p:clrMapOvr>
  <p:transition>
    <p:fade/>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747897"/>
          </a:xfrm>
        </p:spPr>
        <p:txBody>
          <a:bodyPr/>
          <a:lstStyle/>
          <a:p>
            <a:r>
              <a:rPr lang="en-US" dirty="0"/>
              <a:t>Interaction</a:t>
            </a:r>
          </a:p>
        </p:txBody>
      </p:sp>
      <p:sp>
        <p:nvSpPr>
          <p:cNvPr id="9" name="Right Arrow 8"/>
          <p:cNvSpPr/>
          <p:nvPr/>
        </p:nvSpPr>
        <p:spPr>
          <a:xfrm>
            <a:off x="4927943" y="2135794"/>
            <a:ext cx="2410249" cy="1289958"/>
          </a:xfrm>
          <a:prstGeom prst="rightArrow">
            <a:avLst/>
          </a:prstGeom>
          <a:ln>
            <a:noFill/>
          </a:ln>
          <a:effectLst/>
          <a:scene3d>
            <a:camera prst="orthographicFront">
              <a:rot lat="0" lon="0" rev="0"/>
            </a:camera>
            <a:lightRig rig="contrasting" dir="t">
              <a:rot lat="0" lon="0" rev="7800000"/>
            </a:lightRig>
          </a:scene3d>
          <a:sp3d>
            <a:bevelT w="139700" h="139700"/>
          </a:sp3d>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smtClean="0">
                <a:effectLst>
                  <a:outerShdw blurRad="38100" dist="38100" dir="2700000" algn="tl">
                    <a:srgbClr val="000000">
                      <a:alpha val="43137"/>
                    </a:srgbClr>
                  </a:outerShdw>
                </a:effectLst>
              </a:rPr>
              <a:t>Logical Formula</a:t>
            </a:r>
          </a:p>
        </p:txBody>
      </p:sp>
      <p:sp>
        <p:nvSpPr>
          <p:cNvPr id="18" name="Right Arrow 17"/>
          <p:cNvSpPr/>
          <p:nvPr/>
        </p:nvSpPr>
        <p:spPr>
          <a:xfrm flipH="1">
            <a:off x="4886990" y="5078752"/>
            <a:ext cx="2492156" cy="782323"/>
          </a:xfrm>
          <a:prstGeom prst="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2800" dirty="0" err="1" smtClean="0"/>
              <a:t>Unsat</a:t>
            </a:r>
            <a:r>
              <a:rPr lang="en-US" sz="2800" dirty="0" smtClean="0"/>
              <a:t>. Core</a:t>
            </a:r>
            <a:endParaRPr lang="en-US" sz="2800" dirty="0"/>
          </a:p>
        </p:txBody>
      </p:sp>
      <p:pic>
        <p:nvPicPr>
          <p:cNvPr id="512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478" t="24338" r="65564" b="15155"/>
          <a:stretch/>
        </p:blipFill>
        <p:spPr bwMode="auto">
          <a:xfrm>
            <a:off x="708338" y="1648496"/>
            <a:ext cx="4018209" cy="46106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67887971"/>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747897"/>
          </a:xfrm>
        </p:spPr>
        <p:txBody>
          <a:bodyPr/>
          <a:lstStyle/>
          <a:p>
            <a:r>
              <a:rPr lang="en-US" dirty="0" smtClean="0"/>
              <a:t>Syllabus</a:t>
            </a:r>
            <a:endParaRPr lang="en-US" dirty="0"/>
          </a:p>
        </p:txBody>
      </p:sp>
      <p:sp>
        <p:nvSpPr>
          <p:cNvPr id="3" name="Content Placeholder 2"/>
          <p:cNvSpPr>
            <a:spLocks noGrp="1"/>
          </p:cNvSpPr>
          <p:nvPr>
            <p:ph idx="1"/>
          </p:nvPr>
        </p:nvSpPr>
        <p:spPr>
          <a:xfrm>
            <a:off x="343930" y="1330733"/>
            <a:ext cx="8382000" cy="5299912"/>
          </a:xfrm>
        </p:spPr>
        <p:txBody>
          <a:bodyPr/>
          <a:lstStyle/>
          <a:p>
            <a:pPr marL="514350" indent="-514350">
              <a:buFont typeface="+mj-lt"/>
              <a:buAutoNum type="arabicPeriod"/>
            </a:pPr>
            <a:r>
              <a:rPr lang="en-US" dirty="0" smtClean="0"/>
              <a:t>The Logic of SMT solvers</a:t>
            </a:r>
            <a:br>
              <a:rPr lang="en-US" dirty="0" smtClean="0"/>
            </a:br>
            <a:r>
              <a:rPr lang="en-US" dirty="0" smtClean="0">
                <a:solidFill>
                  <a:srgbClr val="00B050"/>
                </a:solidFill>
              </a:rPr>
              <a:t>Many-sorted first-order logic + background theories.</a:t>
            </a:r>
            <a:endParaRPr lang="en-US" dirty="0">
              <a:solidFill>
                <a:srgbClr val="00B050"/>
              </a:solidFill>
            </a:endParaRPr>
          </a:p>
          <a:p>
            <a:pPr marL="514350" indent="-514350">
              <a:buFont typeface="+mj-lt"/>
              <a:buAutoNum type="arabicPeriod"/>
            </a:pPr>
            <a:r>
              <a:rPr lang="en-US" dirty="0" smtClean="0"/>
              <a:t>Decidability and Decision Procedures</a:t>
            </a:r>
            <a:r>
              <a:rPr lang="en-US" dirty="0"/>
              <a:t/>
            </a:r>
            <a:br>
              <a:rPr lang="en-US" dirty="0"/>
            </a:br>
            <a:r>
              <a:rPr lang="en-US" dirty="0">
                <a:solidFill>
                  <a:srgbClr val="9C42E6"/>
                </a:solidFill>
              </a:rPr>
              <a:t>G</a:t>
            </a:r>
            <a:r>
              <a:rPr lang="en-US" dirty="0" smtClean="0">
                <a:solidFill>
                  <a:srgbClr val="9C42E6"/>
                </a:solidFill>
              </a:rPr>
              <a:t>round decision procedures: SAT, </a:t>
            </a:r>
            <a:r>
              <a:rPr lang="en-US" dirty="0" err="1" smtClean="0">
                <a:solidFill>
                  <a:srgbClr val="9C42E6"/>
                </a:solidFill>
              </a:rPr>
              <a:t>Uninterpreted</a:t>
            </a:r>
            <a:r>
              <a:rPr lang="en-US" dirty="0" smtClean="0">
                <a:solidFill>
                  <a:srgbClr val="9C42E6"/>
                </a:solidFill>
              </a:rPr>
              <a:t> Functions, Linear Arithmetic, Bit-vectors, Algebraic data-types, Arrays </a:t>
            </a:r>
            <a:r>
              <a:rPr lang="en-US" dirty="0">
                <a:solidFill>
                  <a:schemeClr val="tx2">
                    <a:lumMod val="50000"/>
                  </a:schemeClr>
                </a:solidFill>
              </a:rPr>
              <a:t>– </a:t>
            </a:r>
            <a:r>
              <a:rPr lang="en-US" dirty="0" smtClean="0">
                <a:solidFill>
                  <a:schemeClr val="tx2">
                    <a:lumMod val="50000"/>
                  </a:schemeClr>
                </a:solidFill>
              </a:rPr>
              <a:t>emphasis on scale. </a:t>
            </a:r>
            <a:r>
              <a:rPr lang="en-US" dirty="0" smtClean="0">
                <a:solidFill>
                  <a:srgbClr val="9C42E6"/>
                </a:solidFill>
              </a:rPr>
              <a:t/>
            </a:r>
            <a:br>
              <a:rPr lang="en-US" dirty="0" smtClean="0">
                <a:solidFill>
                  <a:srgbClr val="9C42E6"/>
                </a:solidFill>
              </a:rPr>
            </a:br>
            <a:r>
              <a:rPr lang="en-US" dirty="0">
                <a:solidFill>
                  <a:srgbClr val="FF0000"/>
                </a:solidFill>
              </a:rPr>
              <a:t>F</a:t>
            </a:r>
            <a:r>
              <a:rPr lang="en-US" dirty="0" smtClean="0">
                <a:solidFill>
                  <a:srgbClr val="FF0000"/>
                </a:solidFill>
              </a:rPr>
              <a:t>irst-order quantifiers: decidable fragments, quantifier-elimination, generally </a:t>
            </a:r>
            <a:r>
              <a:rPr lang="en-US" dirty="0" err="1" smtClean="0">
                <a:solidFill>
                  <a:srgbClr val="FF0000"/>
                </a:solidFill>
              </a:rPr>
              <a:t>undecidable</a:t>
            </a:r>
            <a:r>
              <a:rPr lang="en-US" dirty="0">
                <a:solidFill>
                  <a:srgbClr val="FF0000"/>
                </a:solidFill>
              </a:rPr>
              <a:t> </a:t>
            </a:r>
            <a:r>
              <a:rPr lang="en-US" dirty="0" smtClean="0">
                <a:solidFill>
                  <a:srgbClr val="FF0000"/>
                </a:solidFill>
              </a:rPr>
              <a:t>and incomplete </a:t>
            </a:r>
            <a:r>
              <a:rPr lang="en-US" dirty="0" smtClean="0">
                <a:solidFill>
                  <a:schemeClr val="tx2">
                    <a:lumMod val="50000"/>
                  </a:schemeClr>
                </a:solidFill>
              </a:rPr>
              <a:t>– no induction or planning. </a:t>
            </a:r>
            <a:endParaRPr lang="en-US" dirty="0">
              <a:solidFill>
                <a:schemeClr val="tx2">
                  <a:lumMod val="50000"/>
                </a:schemeClr>
              </a:solidFill>
            </a:endParaRPr>
          </a:p>
          <a:p>
            <a:pPr marL="514350" indent="-514350">
              <a:buFont typeface="+mj-lt"/>
              <a:buAutoNum type="arabicPeriod"/>
            </a:pPr>
            <a:r>
              <a:rPr lang="en-US" dirty="0" smtClean="0"/>
              <a:t>User Interaction and Guidance </a:t>
            </a:r>
            <a:br>
              <a:rPr lang="en-US" dirty="0" smtClean="0"/>
            </a:br>
            <a:r>
              <a:rPr lang="en-US" dirty="0">
                <a:solidFill>
                  <a:srgbClr val="0070C0"/>
                </a:solidFill>
              </a:rPr>
              <a:t>B</a:t>
            </a:r>
            <a:r>
              <a:rPr lang="en-US" dirty="0" smtClean="0">
                <a:solidFill>
                  <a:srgbClr val="0070C0"/>
                </a:solidFill>
              </a:rPr>
              <a:t>ack-ends inside analysis tools </a:t>
            </a:r>
            <a:r>
              <a:rPr lang="en-US" dirty="0">
                <a:solidFill>
                  <a:schemeClr val="tx2">
                    <a:lumMod val="50000"/>
                  </a:schemeClr>
                </a:solidFill>
              </a:rPr>
              <a:t>– </a:t>
            </a:r>
            <a:r>
              <a:rPr lang="en-US" dirty="0" smtClean="0">
                <a:solidFill>
                  <a:schemeClr val="tx2">
                    <a:lumMod val="50000"/>
                  </a:schemeClr>
                </a:solidFill>
              </a:rPr>
              <a:t>not end-to-end.</a:t>
            </a:r>
            <a:endParaRPr lang="en-US" dirty="0"/>
          </a:p>
          <a:p>
            <a:pPr marL="514350" indent="-514350">
              <a:buFont typeface="+mj-lt"/>
              <a:buAutoNum type="arabicPeriod"/>
            </a:pPr>
            <a:r>
              <a:rPr lang="en-US" dirty="0" smtClean="0"/>
              <a:t>Main Applications</a:t>
            </a:r>
            <a:br>
              <a:rPr lang="en-US" dirty="0" smtClean="0"/>
            </a:br>
            <a:r>
              <a:rPr lang="en-US" dirty="0" smtClean="0">
                <a:solidFill>
                  <a:srgbClr val="F4A234"/>
                </a:solidFill>
              </a:rPr>
              <a:t>Program verification, Symbolic execution, Modeling</a:t>
            </a:r>
          </a:p>
        </p:txBody>
      </p:sp>
    </p:spTree>
    <p:extLst>
      <p:ext uri="{BB962C8B-B14F-4D97-AF65-F5344CB8AC3E}">
        <p14:creationId xmlns:p14="http://schemas.microsoft.com/office/powerpoint/2010/main" val="44129411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761747"/>
          </a:xfrm>
        </p:spPr>
        <p:txBody>
          <a:bodyPr/>
          <a:lstStyle/>
          <a:p>
            <a:r>
              <a:rPr dirty="0" smtClean="0"/>
              <a:t>S</a:t>
            </a:r>
            <a:r>
              <a:rPr lang="en-US" dirty="0" smtClean="0"/>
              <a:t>oft constraints</a:t>
            </a:r>
            <a:endParaRPr lang="en-US" dirty="0"/>
          </a:p>
        </p:txBody>
      </p:sp>
      <p:sp>
        <p:nvSpPr>
          <p:cNvPr id="3" name="Content Placeholder 2"/>
          <p:cNvSpPr>
            <a:spLocks noGrp="1"/>
          </p:cNvSpPr>
          <p:nvPr>
            <p:ph idx="1"/>
          </p:nvPr>
        </p:nvSpPr>
        <p:spPr>
          <a:xfrm>
            <a:off x="416610" y="1412875"/>
            <a:ext cx="8382000" cy="782778"/>
          </a:xfrm>
        </p:spPr>
        <p:txBody>
          <a:bodyPr/>
          <a:lstStyle/>
          <a:p>
            <a:r>
              <a:rPr lang="en-US" dirty="0" err="1" smtClean="0"/>
              <a:t>Yices</a:t>
            </a:r>
            <a:r>
              <a:rPr lang="en-US" dirty="0" smtClean="0"/>
              <a:t> (and more recently a variation of Z3) have support for soft constraints</a:t>
            </a:r>
          </a:p>
        </p:txBody>
      </p:sp>
      <p:sp>
        <p:nvSpPr>
          <p:cNvPr id="5" name="Rectangle 4"/>
          <p:cNvSpPr/>
          <p:nvPr/>
        </p:nvSpPr>
        <p:spPr bwMode="auto">
          <a:xfrm>
            <a:off x="818997" y="2445257"/>
            <a:ext cx="5281948" cy="2338427"/>
          </a:xfrm>
          <a:prstGeom prst="rect">
            <a:avLst/>
          </a:prstGeom>
          <a:noFill/>
          <a:ln>
            <a:solidFill>
              <a:schemeClr val="bg2"/>
            </a:solidFill>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defTabSz="1096963" rtl="0" eaLnBrk="1" fontAlgn="base" latinLnBrk="0" hangingPunct="1">
              <a:lnSpc>
                <a:spcPct val="100000"/>
              </a:lnSpc>
              <a:spcBef>
                <a:spcPct val="0"/>
              </a:spcBef>
              <a:spcAft>
                <a:spcPct val="0"/>
              </a:spcAft>
              <a:buClrTx/>
              <a:buSzTx/>
              <a:buFontTx/>
              <a:buNone/>
              <a:tabLst/>
            </a:pPr>
            <a:r>
              <a:rPr lang="en-US" sz="1200" dirty="0" smtClean="0">
                <a:solidFill>
                  <a:schemeClr val="bg2"/>
                </a:solidFill>
                <a:effectLst>
                  <a:outerShdw blurRad="38100" dist="38100" dir="2700000" algn="tl">
                    <a:srgbClr val="000000">
                      <a:alpha val="43137"/>
                    </a:srgbClr>
                  </a:outerShdw>
                </a:effectLst>
                <a:latin typeface="Courier"/>
              </a:rPr>
              <a:t>(define-type </a:t>
            </a:r>
            <a:r>
              <a:rPr lang="en-US" sz="1200" dirty="0" err="1" smtClean="0">
                <a:solidFill>
                  <a:schemeClr val="bg2"/>
                </a:solidFill>
                <a:effectLst>
                  <a:outerShdw blurRad="38100" dist="38100" dir="2700000" algn="tl">
                    <a:srgbClr val="000000">
                      <a:alpha val="43137"/>
                    </a:srgbClr>
                  </a:outerShdw>
                </a:effectLst>
                <a:latin typeface="Courier"/>
              </a:rPr>
              <a:t>uri</a:t>
            </a:r>
            <a:r>
              <a:rPr lang="en-US" sz="1200" dirty="0" smtClean="0">
                <a:solidFill>
                  <a:schemeClr val="bg2"/>
                </a:solidFill>
                <a:effectLst>
                  <a:outerShdw blurRad="38100" dist="38100" dir="2700000" algn="tl">
                    <a:srgbClr val="000000">
                      <a:alpha val="43137"/>
                    </a:srgbClr>
                  </a:outerShdw>
                </a:effectLst>
                <a:latin typeface="Courier"/>
              </a:rPr>
              <a:t>)</a:t>
            </a:r>
          </a:p>
          <a:p>
            <a:pPr marL="0" marR="0" indent="0" defTabSz="1096963"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smtClean="0">
                <a:solidFill>
                  <a:schemeClr val="bg2"/>
                </a:solidFill>
                <a:effectLst>
                  <a:outerShdw blurRad="38100" dist="38100" dir="2700000" algn="tl">
                    <a:srgbClr val="000000">
                      <a:alpha val="43137"/>
                    </a:srgbClr>
                  </a:outerShdw>
                </a:effectLst>
                <a:latin typeface="Courier"/>
              </a:rPr>
              <a:t>(define</a:t>
            </a:r>
            <a:r>
              <a:rPr kumimoji="0" lang="en-US" sz="1200" b="0" i="0" u="none" strike="noStrike" cap="none" normalizeH="0" dirty="0" smtClean="0">
                <a:solidFill>
                  <a:schemeClr val="bg2"/>
                </a:solidFill>
                <a:effectLst>
                  <a:outerShdw blurRad="38100" dist="38100" dir="2700000" algn="tl">
                    <a:srgbClr val="000000">
                      <a:alpha val="43137"/>
                    </a:srgbClr>
                  </a:outerShdw>
                </a:effectLst>
                <a:latin typeface="Courier"/>
              </a:rPr>
              <a:t> </a:t>
            </a:r>
            <a:r>
              <a:rPr kumimoji="0" lang="en-US" sz="1200" b="0" i="0" u="none" strike="noStrike" cap="none" normalizeH="0" dirty="0" err="1" smtClean="0">
                <a:solidFill>
                  <a:schemeClr val="bg2"/>
                </a:solidFill>
                <a:effectLst>
                  <a:outerShdw blurRad="38100" dist="38100" dir="2700000" algn="tl">
                    <a:srgbClr val="000000">
                      <a:alpha val="43137"/>
                    </a:srgbClr>
                  </a:outerShdw>
                </a:effectLst>
                <a:latin typeface="Courier"/>
              </a:rPr>
              <a:t>relatedProject</a:t>
            </a:r>
            <a:r>
              <a:rPr lang="en-US" sz="1200" dirty="0" smtClean="0">
                <a:solidFill>
                  <a:schemeClr val="bg2"/>
                </a:solidFill>
                <a:effectLst>
                  <a:outerShdw blurRad="38100" dist="38100" dir="2700000" algn="tl">
                    <a:srgbClr val="000000">
                      <a:alpha val="43137"/>
                    </a:srgbClr>
                  </a:outerShdw>
                </a:effectLst>
                <a:latin typeface="Courier"/>
              </a:rPr>
              <a:t> (::</a:t>
            </a:r>
            <a:r>
              <a:rPr lang="en-US" sz="1200" dirty="0" smtClean="0">
                <a:solidFill>
                  <a:schemeClr val="bg2"/>
                </a:solidFill>
                <a:effectLst>
                  <a:outerShdw blurRad="38100" dist="38100" dir="2700000" algn="tl">
                    <a:srgbClr val="000000">
                      <a:alpha val="43137"/>
                    </a:srgbClr>
                  </a:outerShdw>
                </a:effectLst>
                <a:latin typeface="Courier"/>
                <a:sym typeface="Wingdings"/>
              </a:rPr>
              <a:t>-&gt; </a:t>
            </a:r>
            <a:r>
              <a:rPr lang="en-US" sz="1200" dirty="0" err="1" smtClean="0">
                <a:solidFill>
                  <a:schemeClr val="bg2"/>
                </a:solidFill>
                <a:effectLst>
                  <a:outerShdw blurRad="38100" dist="38100" dir="2700000" algn="tl">
                    <a:srgbClr val="000000">
                      <a:alpha val="43137"/>
                    </a:srgbClr>
                  </a:outerShdw>
                </a:effectLst>
                <a:latin typeface="Courier"/>
                <a:sym typeface="Wingdings"/>
              </a:rPr>
              <a:t>uri</a:t>
            </a:r>
            <a:r>
              <a:rPr lang="en-US" sz="1200" dirty="0" smtClean="0">
                <a:solidFill>
                  <a:schemeClr val="bg2"/>
                </a:solidFill>
                <a:effectLst>
                  <a:outerShdw blurRad="38100" dist="38100" dir="2700000" algn="tl">
                    <a:srgbClr val="000000">
                      <a:alpha val="43137"/>
                    </a:srgbClr>
                  </a:outerShdw>
                </a:effectLst>
                <a:latin typeface="Courier"/>
                <a:sym typeface="Wingdings"/>
              </a:rPr>
              <a:t> </a:t>
            </a:r>
            <a:r>
              <a:rPr lang="en-US" sz="1200" dirty="0" err="1" smtClean="0">
                <a:solidFill>
                  <a:schemeClr val="bg2"/>
                </a:solidFill>
                <a:effectLst>
                  <a:outerShdw blurRad="38100" dist="38100" dir="2700000" algn="tl">
                    <a:srgbClr val="000000">
                      <a:alpha val="43137"/>
                    </a:srgbClr>
                  </a:outerShdw>
                </a:effectLst>
                <a:latin typeface="Courier"/>
                <a:sym typeface="Wingdings"/>
              </a:rPr>
              <a:t>uri</a:t>
            </a:r>
            <a:r>
              <a:rPr lang="en-US" sz="1200" dirty="0" smtClean="0">
                <a:solidFill>
                  <a:schemeClr val="bg2"/>
                </a:solidFill>
                <a:effectLst>
                  <a:outerShdw blurRad="38100" dist="38100" dir="2700000" algn="tl">
                    <a:srgbClr val="000000">
                      <a:alpha val="43137"/>
                    </a:srgbClr>
                  </a:outerShdw>
                </a:effectLst>
                <a:latin typeface="Courier"/>
                <a:sym typeface="Wingdings"/>
              </a:rPr>
              <a:t> </a:t>
            </a:r>
            <a:r>
              <a:rPr lang="en-US" sz="1200" dirty="0" err="1" smtClean="0">
                <a:solidFill>
                  <a:schemeClr val="bg2"/>
                </a:solidFill>
                <a:effectLst>
                  <a:outerShdw blurRad="38100" dist="38100" dir="2700000" algn="tl">
                    <a:srgbClr val="000000">
                      <a:alpha val="43137"/>
                    </a:srgbClr>
                  </a:outerShdw>
                </a:effectLst>
                <a:latin typeface="Courier"/>
                <a:sym typeface="Wingdings"/>
              </a:rPr>
              <a:t>bool</a:t>
            </a:r>
            <a:r>
              <a:rPr lang="en-US" sz="1200" dirty="0" smtClean="0">
                <a:solidFill>
                  <a:schemeClr val="bg2"/>
                </a:solidFill>
                <a:effectLst>
                  <a:outerShdw blurRad="38100" dist="38100" dir="2700000" algn="tl">
                    <a:srgbClr val="000000">
                      <a:alpha val="43137"/>
                    </a:srgbClr>
                  </a:outerShdw>
                </a:effectLst>
                <a:latin typeface="Courier"/>
                <a:sym typeface="Wingdings"/>
              </a:rPr>
              <a:t>))</a:t>
            </a:r>
          </a:p>
          <a:p>
            <a:pPr marL="0" marR="0" indent="0" defTabSz="1096963" rtl="0" eaLnBrk="1" fontAlgn="base" latinLnBrk="0" hangingPunct="1">
              <a:lnSpc>
                <a:spcPct val="100000"/>
              </a:lnSpc>
              <a:spcBef>
                <a:spcPct val="0"/>
              </a:spcBef>
              <a:spcAft>
                <a:spcPct val="0"/>
              </a:spcAft>
              <a:buClrTx/>
              <a:buSzTx/>
              <a:buFontTx/>
              <a:buNone/>
              <a:tabLst/>
            </a:pPr>
            <a:endParaRPr lang="en-US" sz="1200" dirty="0" smtClean="0">
              <a:solidFill>
                <a:schemeClr val="bg2"/>
              </a:solidFill>
              <a:effectLst>
                <a:outerShdw blurRad="38100" dist="38100" dir="2700000" algn="tl">
                  <a:srgbClr val="000000">
                    <a:alpha val="43137"/>
                  </a:srgbClr>
                </a:outerShdw>
              </a:effectLst>
              <a:latin typeface="Courier"/>
              <a:sym typeface="Wingdings"/>
            </a:endParaRPr>
          </a:p>
          <a:p>
            <a:pPr marL="0" marR="0" indent="0" defTabSz="1096963" rtl="0" eaLnBrk="1" fontAlgn="base" latinLnBrk="0" hangingPunct="1">
              <a:lnSpc>
                <a:spcPct val="100000"/>
              </a:lnSpc>
              <a:spcBef>
                <a:spcPct val="0"/>
              </a:spcBef>
              <a:spcAft>
                <a:spcPct val="0"/>
              </a:spcAft>
              <a:buClrTx/>
              <a:buSzTx/>
              <a:buFontTx/>
              <a:buNone/>
              <a:tabLst/>
            </a:pPr>
            <a:r>
              <a:rPr lang="en-US" sz="1200" dirty="0" smtClean="0">
                <a:solidFill>
                  <a:schemeClr val="bg2"/>
                </a:solidFill>
                <a:effectLst>
                  <a:outerShdw blurRad="38100" dist="38100" dir="2700000" algn="tl">
                    <a:srgbClr val="000000">
                      <a:alpha val="43137"/>
                    </a:srgbClr>
                  </a:outerShdw>
                </a:effectLst>
                <a:latin typeface="Courier"/>
                <a:sym typeface="Wingdings"/>
              </a:rPr>
              <a:t>(define PASO-107::uri)</a:t>
            </a:r>
          </a:p>
          <a:p>
            <a:pPr marL="0" marR="0" indent="0" defTabSz="1096963" rtl="0" eaLnBrk="1" fontAlgn="base" latinLnBrk="0" hangingPunct="1">
              <a:lnSpc>
                <a:spcPct val="100000"/>
              </a:lnSpc>
              <a:spcBef>
                <a:spcPct val="0"/>
              </a:spcBef>
              <a:spcAft>
                <a:spcPct val="0"/>
              </a:spcAft>
              <a:buClrTx/>
              <a:buSzTx/>
              <a:buFontTx/>
              <a:buNone/>
              <a:tabLst/>
            </a:pPr>
            <a:r>
              <a:rPr lang="en-US" sz="1200" dirty="0" smtClean="0">
                <a:solidFill>
                  <a:schemeClr val="bg2"/>
                </a:solidFill>
                <a:effectLst>
                  <a:outerShdw blurRad="38100" dist="38100" dir="2700000" algn="tl">
                    <a:srgbClr val="000000">
                      <a:alpha val="43137"/>
                    </a:srgbClr>
                  </a:outerShdw>
                </a:effectLst>
                <a:latin typeface="Courier"/>
                <a:sym typeface="Wingdings"/>
              </a:rPr>
              <a:t>(define PASO—107b::uri)</a:t>
            </a:r>
          </a:p>
          <a:p>
            <a:pPr marL="0" marR="0" indent="0" defTabSz="1096963" rtl="0" eaLnBrk="1" fontAlgn="base" latinLnBrk="0" hangingPunct="1">
              <a:lnSpc>
                <a:spcPct val="100000"/>
              </a:lnSpc>
              <a:spcBef>
                <a:spcPct val="0"/>
              </a:spcBef>
              <a:spcAft>
                <a:spcPct val="0"/>
              </a:spcAft>
              <a:buClrTx/>
              <a:buSzTx/>
              <a:buFontTx/>
              <a:buNone/>
              <a:tabLst/>
            </a:pPr>
            <a:r>
              <a:rPr lang="en-US" sz="1200" dirty="0" smtClean="0">
                <a:solidFill>
                  <a:schemeClr val="bg2"/>
                </a:solidFill>
                <a:effectLst>
                  <a:outerShdw blurRad="38100" dist="38100" dir="2700000" algn="tl">
                    <a:srgbClr val="000000">
                      <a:alpha val="43137"/>
                    </a:srgbClr>
                  </a:outerShdw>
                </a:effectLst>
                <a:latin typeface="Courier"/>
                <a:sym typeface="Wingdings"/>
              </a:rPr>
              <a:t>. . .</a:t>
            </a:r>
          </a:p>
          <a:p>
            <a:pPr defTabSz="1096963" fontAlgn="base">
              <a:spcBef>
                <a:spcPct val="0"/>
              </a:spcBef>
              <a:spcAft>
                <a:spcPct val="0"/>
              </a:spcAft>
            </a:pPr>
            <a:r>
              <a:rPr lang="en-US" sz="1200" dirty="0" smtClean="0">
                <a:solidFill>
                  <a:schemeClr val="bg2"/>
                </a:solidFill>
                <a:effectLst>
                  <a:outerShdw blurRad="38100" dist="38100" dir="2700000" algn="tl">
                    <a:srgbClr val="000000">
                      <a:alpha val="43137"/>
                    </a:srgbClr>
                  </a:outerShdw>
                </a:effectLst>
                <a:latin typeface="Courier"/>
                <a:sym typeface="Wingdings"/>
              </a:rPr>
              <a:t>(assert+ (</a:t>
            </a:r>
            <a:r>
              <a:rPr lang="en-US" sz="1200" dirty="0" err="1" smtClean="0">
                <a:solidFill>
                  <a:schemeClr val="bg2"/>
                </a:solidFill>
                <a:effectLst>
                  <a:outerShdw blurRad="38100" dist="38100" dir="2700000" algn="tl">
                    <a:srgbClr val="000000">
                      <a:alpha val="43137"/>
                    </a:srgbClr>
                  </a:outerShdw>
                </a:effectLst>
                <a:latin typeface="Courier"/>
                <a:sym typeface="Wingdings"/>
              </a:rPr>
              <a:t>relatedProject</a:t>
            </a:r>
            <a:r>
              <a:rPr lang="en-US" sz="1200" dirty="0" smtClean="0">
                <a:solidFill>
                  <a:schemeClr val="bg2"/>
                </a:solidFill>
                <a:effectLst>
                  <a:outerShdw blurRad="38100" dist="38100" dir="2700000" algn="tl">
                    <a:srgbClr val="000000">
                      <a:alpha val="43137"/>
                    </a:srgbClr>
                  </a:outerShdw>
                </a:effectLst>
                <a:latin typeface="Courier"/>
                <a:sym typeface="Wingdings"/>
              </a:rPr>
              <a:t> PASO-47 PASO-33) 163840)</a:t>
            </a:r>
          </a:p>
          <a:p>
            <a:pPr defTabSz="1096963" fontAlgn="base">
              <a:spcBef>
                <a:spcPct val="0"/>
              </a:spcBef>
              <a:spcAft>
                <a:spcPct val="0"/>
              </a:spcAft>
            </a:pPr>
            <a:r>
              <a:rPr lang="en-US" sz="1200" dirty="0" smtClean="0">
                <a:solidFill>
                  <a:schemeClr val="bg2"/>
                </a:solidFill>
                <a:effectLst>
                  <a:outerShdw blurRad="38100" dist="38100" dir="2700000" algn="tl">
                    <a:srgbClr val="000000">
                      <a:alpha val="43137"/>
                    </a:srgbClr>
                  </a:outerShdw>
                </a:effectLst>
                <a:latin typeface="Courier"/>
                <a:sym typeface="Wingdings"/>
              </a:rPr>
              <a:t>(assert+ (</a:t>
            </a:r>
            <a:r>
              <a:rPr lang="en-US" sz="1200" dirty="0" err="1" smtClean="0">
                <a:solidFill>
                  <a:schemeClr val="bg2"/>
                </a:solidFill>
                <a:effectLst>
                  <a:outerShdw blurRad="38100" dist="38100" dir="2700000" algn="tl">
                    <a:srgbClr val="000000">
                      <a:alpha val="43137"/>
                    </a:srgbClr>
                  </a:outerShdw>
                </a:effectLst>
                <a:latin typeface="Courier"/>
                <a:sym typeface="Wingdings"/>
              </a:rPr>
              <a:t>relatedProjectIs</a:t>
            </a:r>
            <a:r>
              <a:rPr lang="en-US" sz="1200" dirty="0" smtClean="0">
                <a:solidFill>
                  <a:schemeClr val="bg2"/>
                </a:solidFill>
                <a:effectLst>
                  <a:outerShdw blurRad="38100" dist="38100" dir="2700000" algn="tl">
                    <a:srgbClr val="000000">
                      <a:alpha val="43137"/>
                    </a:srgbClr>
                  </a:outerShdw>
                </a:effectLst>
                <a:latin typeface="Courier"/>
                <a:sym typeface="Wingdings"/>
              </a:rPr>
              <a:t> PASO-76 PASO-21) 32768)</a:t>
            </a:r>
          </a:p>
          <a:p>
            <a:pPr defTabSz="1096963" fontAlgn="base">
              <a:spcBef>
                <a:spcPct val="0"/>
              </a:spcBef>
              <a:spcAft>
                <a:spcPct val="0"/>
              </a:spcAft>
            </a:pPr>
            <a:r>
              <a:rPr lang="en-US" sz="1200" dirty="0" smtClean="0">
                <a:solidFill>
                  <a:schemeClr val="bg2"/>
                </a:solidFill>
                <a:effectLst>
                  <a:outerShdw blurRad="38100" dist="38100" dir="2700000" algn="tl">
                    <a:srgbClr val="000000">
                      <a:alpha val="43137"/>
                    </a:srgbClr>
                  </a:outerShdw>
                </a:effectLst>
                <a:latin typeface="Courier"/>
                <a:sym typeface="Wingdings"/>
              </a:rPr>
              <a:t>. . .</a:t>
            </a:r>
          </a:p>
          <a:p>
            <a:pPr defTabSz="1096963" fontAlgn="base">
              <a:spcBef>
                <a:spcPct val="0"/>
              </a:spcBef>
              <a:spcAft>
                <a:spcPct val="0"/>
              </a:spcAft>
            </a:pPr>
            <a:r>
              <a:rPr lang="en-US" sz="1200" dirty="0" smtClean="0">
                <a:solidFill>
                  <a:schemeClr val="bg2"/>
                </a:solidFill>
                <a:effectLst>
                  <a:outerShdw blurRad="38100" dist="38100" dir="2700000" algn="tl">
                    <a:srgbClr val="000000">
                      <a:alpha val="43137"/>
                    </a:srgbClr>
                  </a:outerShdw>
                </a:effectLst>
                <a:latin typeface="Courier"/>
                <a:sym typeface="Wingdings"/>
              </a:rPr>
              <a:t>(max-sat)</a:t>
            </a:r>
          </a:p>
          <a:p>
            <a:pPr defTabSz="1096963" fontAlgn="base">
              <a:spcBef>
                <a:spcPct val="0"/>
              </a:spcBef>
              <a:spcAft>
                <a:spcPct val="0"/>
              </a:spcAft>
            </a:pPr>
            <a:endParaRPr lang="en-US" sz="1200" dirty="0" smtClean="0">
              <a:solidFill>
                <a:schemeClr val="bg2"/>
              </a:solidFill>
              <a:effectLst>
                <a:outerShdw blurRad="38100" dist="38100" dir="2700000" algn="tl">
                  <a:srgbClr val="000000">
                    <a:alpha val="43137"/>
                  </a:srgbClr>
                </a:outerShdw>
              </a:effectLst>
              <a:latin typeface="Courier"/>
              <a:sym typeface="Wingdings"/>
            </a:endParaRPr>
          </a:p>
          <a:p>
            <a:pPr defTabSz="1096963" fontAlgn="base">
              <a:spcBef>
                <a:spcPct val="0"/>
              </a:spcBef>
              <a:spcAft>
                <a:spcPct val="0"/>
              </a:spcAft>
            </a:pPr>
            <a:endParaRPr lang="en-US" sz="1200" dirty="0" smtClean="0">
              <a:solidFill>
                <a:schemeClr val="bg2"/>
              </a:solidFill>
              <a:effectLst>
                <a:outerShdw blurRad="38100" dist="38100" dir="2700000" algn="tl">
                  <a:srgbClr val="000000">
                    <a:alpha val="43137"/>
                  </a:srgbClr>
                </a:outerShdw>
              </a:effectLst>
              <a:latin typeface="Courier"/>
              <a:sym typeface="Wingdings"/>
            </a:endParaRPr>
          </a:p>
        </p:txBody>
      </p:sp>
      <p:sp>
        <p:nvSpPr>
          <p:cNvPr id="12" name="Rounded Rectangle 11"/>
          <p:cNvSpPr/>
          <p:nvPr/>
        </p:nvSpPr>
        <p:spPr bwMode="auto">
          <a:xfrm>
            <a:off x="5151379" y="5021088"/>
            <a:ext cx="2599431" cy="973355"/>
          </a:xfrm>
          <a:prstGeom prst="roundRect">
            <a:avLst/>
          </a:prstGeom>
          <a:gradFill flip="none" rotWithShape="1">
            <a:gsLst>
              <a:gs pos="0">
                <a:schemeClr val="accent6">
                  <a:lumMod val="50000"/>
                </a:schemeClr>
              </a:gs>
              <a:gs pos="100000">
                <a:schemeClr val="accent6">
                  <a:lumMod val="75000"/>
                </a:schemeClr>
              </a:gs>
              <a:gs pos="50000">
                <a:schemeClr val="accent6">
                  <a:lumMod val="75000"/>
                </a:schemeClr>
              </a:gs>
              <a:gs pos="70000">
                <a:schemeClr val="accent6">
                  <a:lumMod val="75000"/>
                </a:schemeClr>
              </a:gs>
            </a:gsLst>
            <a:lin ang="16260000" scaled="0"/>
            <a:tileRect/>
          </a:gra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lang="en-US" sz="2000" dirty="0" smtClean="0">
                <a:solidFill>
                  <a:schemeClr val="tx1"/>
                </a:solidFill>
                <a:effectLst>
                  <a:outerShdw blurRad="38100" dist="38100" dir="2700000" algn="tl">
                    <a:srgbClr val="000000">
                      <a:alpha val="43137"/>
                    </a:srgbClr>
                  </a:outerShdw>
                </a:effectLst>
                <a:latin typeface="Segoe" pitchFamily="34" charset="0"/>
              </a:rPr>
              <a:t>Search for model of maximal weight</a:t>
            </a:r>
            <a:endParaRPr kumimoji="0" lang="en-US" sz="20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cxnSp>
        <p:nvCxnSpPr>
          <p:cNvPr id="17" name="Elbow Connector 16"/>
          <p:cNvCxnSpPr/>
          <p:nvPr/>
        </p:nvCxnSpPr>
        <p:spPr>
          <a:xfrm>
            <a:off x="1804171" y="4285137"/>
            <a:ext cx="3418429" cy="1198889"/>
          </a:xfrm>
          <a:prstGeom prst="bentConnector3">
            <a:avLst>
              <a:gd name="adj1" fmla="val 78472"/>
            </a:avLst>
          </a:prstGeom>
          <a:ln w="64516">
            <a:solidFill>
              <a:schemeClr val="accent6">
                <a:lumMod val="75000"/>
              </a:schemeClr>
            </a:solidFill>
            <a:headEnd type="arrow"/>
            <a:tailEnd type="none"/>
          </a:ln>
        </p:spPr>
        <p:style>
          <a:lnRef idx="2">
            <a:schemeClr val="accent1"/>
          </a:lnRef>
          <a:fillRef idx="0">
            <a:schemeClr val="accent1"/>
          </a:fillRef>
          <a:effectRef idx="1">
            <a:schemeClr val="accent1"/>
          </a:effectRef>
          <a:fontRef idx="minor">
            <a:schemeClr val="tx1"/>
          </a:fontRef>
        </p:style>
      </p:cxnSp>
      <p:sp>
        <p:nvSpPr>
          <p:cNvPr id="21" name="Rounded Rectangle 20"/>
          <p:cNvSpPr/>
          <p:nvPr/>
        </p:nvSpPr>
        <p:spPr bwMode="auto">
          <a:xfrm>
            <a:off x="5659865" y="3072465"/>
            <a:ext cx="2599431" cy="973355"/>
          </a:xfrm>
          <a:prstGeom prst="roundRect">
            <a:avLst/>
          </a:prstGeom>
          <a:gradFill flip="none" rotWithShape="1">
            <a:gsLst>
              <a:gs pos="0">
                <a:srgbClr val="008000"/>
              </a:gs>
              <a:gs pos="100000">
                <a:srgbClr val="95E858"/>
              </a:gs>
              <a:gs pos="50000">
                <a:srgbClr val="68AA26"/>
              </a:gs>
              <a:gs pos="70000">
                <a:schemeClr val="accent4">
                  <a:lumMod val="75000"/>
                </a:schemeClr>
              </a:gs>
            </a:gsLst>
            <a:lin ang="16200000" scaled="0"/>
            <a:tileRect/>
          </a:gra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rPr>
              <a:t>Weighted</a:t>
            </a:r>
            <a:r>
              <a:rPr kumimoji="0" lang="en-US" sz="2000" b="0" i="0" u="none" strike="noStrike" cap="none" normalizeH="0" dirty="0" smtClean="0">
                <a:solidFill>
                  <a:schemeClr val="tx1"/>
                </a:solidFill>
                <a:effectLst>
                  <a:outerShdw blurRad="38100" dist="38100" dir="2700000" algn="tl">
                    <a:srgbClr val="000000">
                      <a:alpha val="43137"/>
                    </a:srgbClr>
                  </a:outerShdw>
                </a:effectLst>
                <a:latin typeface="Segoe" pitchFamily="34" charset="0"/>
              </a:rPr>
              <a:t> Assertions</a:t>
            </a:r>
            <a:endParaRPr kumimoji="0" lang="en-US" sz="20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24" name="Rectangle 23"/>
          <p:cNvSpPr/>
          <p:nvPr/>
        </p:nvSpPr>
        <p:spPr bwMode="auto">
          <a:xfrm>
            <a:off x="817092" y="4961738"/>
            <a:ext cx="3123596" cy="1469989"/>
          </a:xfrm>
          <a:prstGeom prst="rect">
            <a:avLst/>
          </a:prstGeom>
          <a:noFill/>
          <a:ln>
            <a:solidFill>
              <a:schemeClr val="bg2"/>
            </a:solidFill>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defTabSz="1096963" rtl="0" eaLnBrk="1" fontAlgn="base" latinLnBrk="0" hangingPunct="1">
              <a:lnSpc>
                <a:spcPct val="100000"/>
              </a:lnSpc>
              <a:spcBef>
                <a:spcPct val="0"/>
              </a:spcBef>
              <a:spcAft>
                <a:spcPct val="0"/>
              </a:spcAft>
              <a:buClrTx/>
              <a:buSzTx/>
              <a:buFontTx/>
              <a:buNone/>
              <a:tabLst/>
            </a:pPr>
            <a:r>
              <a:rPr lang="en-US" sz="1200" dirty="0" smtClean="0">
                <a:solidFill>
                  <a:schemeClr val="bg2"/>
                </a:solidFill>
                <a:effectLst>
                  <a:outerShdw blurRad="38100" dist="38100" dir="2700000" algn="tl">
                    <a:srgbClr val="000000">
                      <a:alpha val="43137"/>
                    </a:srgbClr>
                  </a:outerShdw>
                </a:effectLst>
                <a:latin typeface="Courier"/>
                <a:sym typeface="Wingdings"/>
              </a:rPr>
              <a:t>Sat</a:t>
            </a:r>
          </a:p>
          <a:p>
            <a:pPr marL="0" marR="0" indent="0" defTabSz="1096963" rtl="0" eaLnBrk="1" fontAlgn="base" latinLnBrk="0" hangingPunct="1">
              <a:lnSpc>
                <a:spcPct val="100000"/>
              </a:lnSpc>
              <a:spcBef>
                <a:spcPct val="0"/>
              </a:spcBef>
              <a:spcAft>
                <a:spcPct val="0"/>
              </a:spcAft>
              <a:buClrTx/>
              <a:buSzTx/>
              <a:buFontTx/>
              <a:buNone/>
              <a:tabLst/>
            </a:pPr>
            <a:r>
              <a:rPr lang="en-US" sz="1200" dirty="0" smtClean="0">
                <a:solidFill>
                  <a:schemeClr val="bg2"/>
                </a:solidFill>
                <a:effectLst>
                  <a:outerShdw blurRad="38100" dist="38100" dir="2700000" algn="tl">
                    <a:srgbClr val="000000">
                      <a:alpha val="43137"/>
                    </a:srgbClr>
                  </a:outerShdw>
                </a:effectLst>
                <a:latin typeface="Courier"/>
                <a:sym typeface="Wingdings"/>
              </a:rPr>
              <a:t>. . .</a:t>
            </a:r>
          </a:p>
          <a:p>
            <a:pPr marL="0" marR="0" indent="0" defTabSz="1096963" rtl="0" eaLnBrk="1" fontAlgn="base" latinLnBrk="0" hangingPunct="1">
              <a:lnSpc>
                <a:spcPct val="100000"/>
              </a:lnSpc>
              <a:spcBef>
                <a:spcPct val="0"/>
              </a:spcBef>
              <a:spcAft>
                <a:spcPct val="0"/>
              </a:spcAft>
              <a:buClrTx/>
              <a:buSzTx/>
              <a:buFontTx/>
              <a:buNone/>
              <a:tabLst/>
            </a:pPr>
            <a:r>
              <a:rPr lang="en-US" sz="1200" dirty="0" smtClean="0">
                <a:solidFill>
                  <a:schemeClr val="bg2"/>
                </a:solidFill>
                <a:effectLst>
                  <a:outerShdw blurRad="38100" dist="38100" dir="2700000" algn="tl">
                    <a:srgbClr val="000000">
                      <a:alpha val="43137"/>
                    </a:srgbClr>
                  </a:outerShdw>
                </a:effectLst>
                <a:latin typeface="Courier"/>
                <a:sym typeface="Wingdings"/>
              </a:rPr>
              <a:t>(= PASO-47 1)</a:t>
            </a:r>
          </a:p>
          <a:p>
            <a:pPr marL="0" marR="0" indent="0" defTabSz="1096963" rtl="0" eaLnBrk="1" fontAlgn="base" latinLnBrk="0" hangingPunct="1">
              <a:lnSpc>
                <a:spcPct val="100000"/>
              </a:lnSpc>
              <a:spcBef>
                <a:spcPct val="0"/>
              </a:spcBef>
              <a:spcAft>
                <a:spcPct val="0"/>
              </a:spcAft>
              <a:buClrTx/>
              <a:buSzTx/>
              <a:buFontTx/>
              <a:buNone/>
              <a:tabLst/>
            </a:pPr>
            <a:r>
              <a:rPr lang="en-US" sz="1200" dirty="0" smtClean="0">
                <a:solidFill>
                  <a:schemeClr val="bg2"/>
                </a:solidFill>
                <a:effectLst>
                  <a:outerShdw blurRad="38100" dist="38100" dir="2700000" algn="tl">
                    <a:srgbClr val="000000">
                      <a:alpha val="43137"/>
                    </a:srgbClr>
                  </a:outerShdw>
                </a:effectLst>
                <a:latin typeface="Courier"/>
                <a:sym typeface="Wingdings"/>
              </a:rPr>
              <a:t>(= PASO-33 2)</a:t>
            </a:r>
          </a:p>
          <a:p>
            <a:pPr marL="0" marR="0" indent="0" defTabSz="1096963" rtl="0" eaLnBrk="1" fontAlgn="base" latinLnBrk="0" hangingPunct="1">
              <a:lnSpc>
                <a:spcPct val="100000"/>
              </a:lnSpc>
              <a:spcBef>
                <a:spcPct val="0"/>
              </a:spcBef>
              <a:spcAft>
                <a:spcPct val="0"/>
              </a:spcAft>
              <a:buClrTx/>
              <a:buSzTx/>
              <a:buFontTx/>
              <a:buNone/>
              <a:tabLst/>
            </a:pPr>
            <a:r>
              <a:rPr lang="en-US" sz="1200" dirty="0" smtClean="0">
                <a:solidFill>
                  <a:schemeClr val="bg2"/>
                </a:solidFill>
                <a:effectLst>
                  <a:outerShdw blurRad="38100" dist="38100" dir="2700000" algn="tl">
                    <a:srgbClr val="000000">
                      <a:alpha val="43137"/>
                    </a:srgbClr>
                  </a:outerShdw>
                </a:effectLst>
                <a:latin typeface="Courier"/>
                <a:sym typeface="Wingdings"/>
              </a:rPr>
              <a:t>. . .</a:t>
            </a:r>
          </a:p>
          <a:p>
            <a:pPr defTabSz="1096963" fontAlgn="base">
              <a:spcBef>
                <a:spcPct val="0"/>
              </a:spcBef>
              <a:spcAft>
                <a:spcPct val="0"/>
              </a:spcAft>
            </a:pPr>
            <a:r>
              <a:rPr lang="en-US" sz="1200" dirty="0" smtClean="0">
                <a:solidFill>
                  <a:schemeClr val="bg2"/>
                </a:solidFill>
                <a:effectLst>
                  <a:outerShdw blurRad="38100" dist="38100" dir="2700000" algn="tl">
                    <a:srgbClr val="000000">
                      <a:alpha val="43137"/>
                    </a:srgbClr>
                  </a:outerShdw>
                </a:effectLst>
                <a:latin typeface="Courier"/>
                <a:sym typeface="Wingdings"/>
              </a:rPr>
              <a:t>(= (</a:t>
            </a:r>
            <a:r>
              <a:rPr lang="en-US" sz="1200" dirty="0" err="1" smtClean="0">
                <a:solidFill>
                  <a:schemeClr val="bg2"/>
                </a:solidFill>
                <a:effectLst>
                  <a:outerShdw blurRad="38100" dist="38100" dir="2700000" algn="tl">
                    <a:srgbClr val="000000">
                      <a:alpha val="43137"/>
                    </a:srgbClr>
                  </a:outerShdw>
                </a:effectLst>
                <a:latin typeface="Courier"/>
                <a:sym typeface="Wingdings"/>
              </a:rPr>
              <a:t>relatedProject</a:t>
            </a:r>
            <a:r>
              <a:rPr lang="en-US" sz="1200" dirty="0" smtClean="0">
                <a:solidFill>
                  <a:schemeClr val="bg2"/>
                </a:solidFill>
                <a:effectLst>
                  <a:outerShdw blurRad="38100" dist="38100" dir="2700000" algn="tl">
                    <a:srgbClr val="000000">
                      <a:alpha val="43137"/>
                    </a:srgbClr>
                  </a:outerShdw>
                </a:effectLst>
                <a:latin typeface="Courier"/>
                <a:sym typeface="Wingdings"/>
              </a:rPr>
              <a:t> 7 2) true) </a:t>
            </a:r>
          </a:p>
          <a:p>
            <a:pPr defTabSz="1096963" fontAlgn="base">
              <a:spcBef>
                <a:spcPct val="0"/>
              </a:spcBef>
              <a:spcAft>
                <a:spcPct val="0"/>
              </a:spcAft>
            </a:pPr>
            <a:endParaRPr lang="en-US" sz="1200" dirty="0" smtClean="0">
              <a:solidFill>
                <a:schemeClr val="bg2"/>
              </a:solidFill>
              <a:effectLst>
                <a:outerShdw blurRad="38100" dist="38100" dir="2700000" algn="tl">
                  <a:srgbClr val="000000">
                    <a:alpha val="43137"/>
                  </a:srgbClr>
                </a:outerShdw>
              </a:effectLst>
              <a:latin typeface="Courier"/>
              <a:sym typeface="Wingdings"/>
            </a:endParaRPr>
          </a:p>
          <a:p>
            <a:pPr defTabSz="1096963" fontAlgn="base">
              <a:spcBef>
                <a:spcPct val="0"/>
              </a:spcBef>
              <a:spcAft>
                <a:spcPct val="0"/>
              </a:spcAft>
            </a:pPr>
            <a:r>
              <a:rPr lang="en-US" sz="1200" dirty="0" smtClean="0">
                <a:solidFill>
                  <a:schemeClr val="bg2"/>
                </a:solidFill>
                <a:effectLst>
                  <a:outerShdw blurRad="38100" dist="38100" dir="2700000" algn="tl">
                    <a:srgbClr val="000000">
                      <a:alpha val="43137"/>
                    </a:srgbClr>
                  </a:outerShdw>
                </a:effectLst>
                <a:latin typeface="Courier"/>
                <a:sym typeface="Wingdings"/>
              </a:rPr>
              <a:t>Cost: 687446</a:t>
            </a:r>
          </a:p>
        </p:txBody>
      </p:sp>
    </p:spTree>
    <p:extLst>
      <p:ext uri="{BB962C8B-B14F-4D97-AF65-F5344CB8AC3E}">
        <p14:creationId xmlns:p14="http://schemas.microsoft.com/office/powerpoint/2010/main" val="1460986731"/>
      </p:ext>
    </p:extLst>
  </p:cSld>
  <p:clrMapOvr>
    <a:masterClrMapping/>
  </p:clrMapOvr>
  <p:transition>
    <p:fade/>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4186" y="3333996"/>
            <a:ext cx="8382000" cy="747897"/>
          </a:xfrm>
        </p:spPr>
        <p:txBody>
          <a:bodyPr/>
          <a:lstStyle/>
          <a:p>
            <a:r>
              <a:rPr lang="en-US" dirty="0" smtClean="0">
                <a:solidFill>
                  <a:srgbClr val="0070C0"/>
                </a:solidFill>
              </a:rPr>
              <a:t>Main applications</a:t>
            </a:r>
            <a:endParaRPr lang="en-US" dirty="0">
              <a:solidFill>
                <a:srgbClr val="0070C0"/>
              </a:solidFill>
            </a:endParaRPr>
          </a:p>
        </p:txBody>
      </p:sp>
    </p:spTree>
    <p:extLst>
      <p:ext uri="{BB962C8B-B14F-4D97-AF65-F5344CB8AC3E}">
        <p14:creationId xmlns:p14="http://schemas.microsoft.com/office/powerpoint/2010/main" val="3525260263"/>
      </p:ext>
    </p:extLst>
  </p:cSld>
  <p:clrMapOvr>
    <a:masterClrMapping/>
  </p:clrMapOvr>
  <p:transition>
    <p:fade/>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8"/>
            <a:ext cx="8382000" cy="664797"/>
          </a:xfrm>
        </p:spPr>
        <p:txBody>
          <a:bodyPr/>
          <a:lstStyle/>
          <a:p>
            <a:r>
              <a:rPr lang="en-US" sz="4800" dirty="0" smtClean="0"/>
              <a:t>Some Microsoft Engines using Z3</a:t>
            </a:r>
            <a:endParaRPr lang="en-US" sz="4800" dirty="0"/>
          </a:p>
        </p:txBody>
      </p:sp>
      <p:sp>
        <p:nvSpPr>
          <p:cNvPr id="3" name="Content Placeholder 2"/>
          <p:cNvSpPr>
            <a:spLocks noGrp="1"/>
          </p:cNvSpPr>
          <p:nvPr>
            <p:ph idx="1"/>
          </p:nvPr>
        </p:nvSpPr>
        <p:spPr>
          <a:xfrm>
            <a:off x="381000" y="1066800"/>
            <a:ext cx="8382000" cy="5761577"/>
          </a:xfrm>
        </p:spPr>
        <p:txBody>
          <a:bodyPr/>
          <a:lstStyle/>
          <a:p>
            <a:pPr>
              <a:buFontTx/>
              <a:buChar char="-"/>
            </a:pPr>
            <a:endParaRPr lang="en-US" sz="2000" b="1" dirty="0" smtClean="0">
              <a:solidFill>
                <a:srgbClr val="00B050"/>
              </a:solidFill>
            </a:endParaRPr>
          </a:p>
          <a:p>
            <a:pPr>
              <a:buFontTx/>
              <a:buChar char="-"/>
            </a:pPr>
            <a:r>
              <a:rPr lang="en-US" sz="2000" b="1" dirty="0" smtClean="0">
                <a:solidFill>
                  <a:srgbClr val="00B050"/>
                </a:solidFill>
              </a:rPr>
              <a:t>SDV: 	</a:t>
            </a:r>
            <a:r>
              <a:rPr lang="en-US" sz="2000" dirty="0" smtClean="0"/>
              <a:t>The Static Driver Verifier</a:t>
            </a:r>
          </a:p>
          <a:p>
            <a:pPr>
              <a:buFontTx/>
              <a:buChar char="-"/>
            </a:pPr>
            <a:r>
              <a:rPr lang="en-US" sz="2000" b="1" dirty="0" err="1" smtClean="0">
                <a:solidFill>
                  <a:srgbClr val="00B050"/>
                </a:solidFill>
              </a:rPr>
              <a:t>PREfix</a:t>
            </a:r>
            <a:r>
              <a:rPr lang="en-US" sz="2000" b="1" dirty="0" smtClean="0">
                <a:solidFill>
                  <a:srgbClr val="00B050"/>
                </a:solidFill>
              </a:rPr>
              <a:t>: 	</a:t>
            </a:r>
            <a:r>
              <a:rPr lang="en-US" sz="2000" dirty="0" smtClean="0"/>
              <a:t>The Static Analysis Engine for C/C++.</a:t>
            </a:r>
          </a:p>
          <a:p>
            <a:pPr>
              <a:buFontTx/>
              <a:buChar char="-"/>
            </a:pPr>
            <a:r>
              <a:rPr lang="en-US" sz="2000" b="1" dirty="0" err="1" smtClean="0">
                <a:solidFill>
                  <a:srgbClr val="00B050"/>
                </a:solidFill>
              </a:rPr>
              <a:t>Pex</a:t>
            </a:r>
            <a:r>
              <a:rPr lang="en-US" sz="2000" b="1" dirty="0" smtClean="0">
                <a:solidFill>
                  <a:srgbClr val="00B050"/>
                </a:solidFill>
              </a:rPr>
              <a:t>: 	</a:t>
            </a:r>
            <a:r>
              <a:rPr lang="en-US" sz="2000" dirty="0" smtClean="0"/>
              <a:t>Program </a:t>
            </a:r>
            <a:r>
              <a:rPr lang="en-US" sz="2000" dirty="0" err="1" smtClean="0"/>
              <a:t>EXploration</a:t>
            </a:r>
            <a:r>
              <a:rPr lang="en-US" sz="2000" dirty="0" smtClean="0"/>
              <a:t> for .NET.</a:t>
            </a:r>
          </a:p>
          <a:p>
            <a:pPr>
              <a:buFontTx/>
              <a:buChar char="-"/>
            </a:pPr>
            <a:r>
              <a:rPr lang="en-US" sz="2000" b="1" dirty="0" smtClean="0">
                <a:solidFill>
                  <a:srgbClr val="00B050"/>
                </a:solidFill>
              </a:rPr>
              <a:t>SAGE: 	</a:t>
            </a:r>
            <a:r>
              <a:rPr lang="en-US" sz="2000" dirty="0" smtClean="0"/>
              <a:t>Scalable Automated Guided Execution </a:t>
            </a:r>
          </a:p>
          <a:p>
            <a:pPr>
              <a:buFontTx/>
              <a:buChar char="-"/>
            </a:pPr>
            <a:r>
              <a:rPr lang="en-US" sz="2000" b="1" dirty="0" smtClean="0">
                <a:solidFill>
                  <a:srgbClr val="00B050"/>
                </a:solidFill>
              </a:rPr>
              <a:t>Spec#: 	</a:t>
            </a:r>
            <a:r>
              <a:rPr lang="en-US" sz="2000" dirty="0" smtClean="0"/>
              <a:t>C# + contracts</a:t>
            </a:r>
          </a:p>
          <a:p>
            <a:pPr>
              <a:buFontTx/>
              <a:buChar char="-"/>
            </a:pPr>
            <a:r>
              <a:rPr lang="en-US" sz="2000" b="1" dirty="0" smtClean="0">
                <a:solidFill>
                  <a:srgbClr val="00B050"/>
                </a:solidFill>
              </a:rPr>
              <a:t>VCC: 	</a:t>
            </a:r>
            <a:r>
              <a:rPr lang="en-US" sz="2000" dirty="0" smtClean="0"/>
              <a:t>Verifying C Compiler for the Viridian Hyper-Visor</a:t>
            </a:r>
          </a:p>
          <a:p>
            <a:pPr>
              <a:buFontTx/>
              <a:buChar char="-"/>
            </a:pPr>
            <a:r>
              <a:rPr lang="en-US" sz="2000" b="1" dirty="0" smtClean="0">
                <a:solidFill>
                  <a:srgbClr val="00B050"/>
                </a:solidFill>
              </a:rPr>
              <a:t>HAVOC: 	</a:t>
            </a:r>
            <a:r>
              <a:rPr lang="en-US" sz="2000" dirty="0" smtClean="0"/>
              <a:t>Heap-Aware Verification of C-code.</a:t>
            </a:r>
          </a:p>
          <a:p>
            <a:pPr>
              <a:buFontTx/>
              <a:buChar char="-"/>
            </a:pPr>
            <a:r>
              <a:rPr lang="en-US" sz="2000" b="1" dirty="0" err="1" smtClean="0">
                <a:solidFill>
                  <a:srgbClr val="00B050"/>
                </a:solidFill>
              </a:rPr>
              <a:t>SpecExplorer</a:t>
            </a:r>
            <a:r>
              <a:rPr lang="en-US" sz="2000" b="1" dirty="0" smtClean="0">
                <a:solidFill>
                  <a:srgbClr val="00B050"/>
                </a:solidFill>
              </a:rPr>
              <a:t>: </a:t>
            </a:r>
            <a:r>
              <a:rPr lang="en-US" sz="2000" dirty="0" smtClean="0"/>
              <a:t>Model-based testing of protocol specs.</a:t>
            </a:r>
          </a:p>
          <a:p>
            <a:pPr>
              <a:buFontTx/>
              <a:buChar char="-"/>
            </a:pPr>
            <a:r>
              <a:rPr lang="en-US" sz="2000" b="1" dirty="0" smtClean="0">
                <a:solidFill>
                  <a:srgbClr val="00B050"/>
                </a:solidFill>
              </a:rPr>
              <a:t>Yogi: 	</a:t>
            </a:r>
            <a:r>
              <a:rPr lang="en-US" sz="2000" dirty="0" smtClean="0"/>
              <a:t>Dynamic symbolic execution + abstraction.</a:t>
            </a:r>
          </a:p>
          <a:p>
            <a:pPr>
              <a:buFontTx/>
              <a:buChar char="-"/>
            </a:pPr>
            <a:r>
              <a:rPr lang="en-US" sz="2000" b="1" dirty="0" smtClean="0">
                <a:solidFill>
                  <a:srgbClr val="00B050"/>
                </a:solidFill>
              </a:rPr>
              <a:t>FORMULA:	</a:t>
            </a:r>
            <a:r>
              <a:rPr lang="en-US" sz="2000" dirty="0" smtClean="0"/>
              <a:t>Model-based Design</a:t>
            </a:r>
          </a:p>
          <a:p>
            <a:pPr>
              <a:buFontTx/>
              <a:buChar char="-"/>
            </a:pPr>
            <a:r>
              <a:rPr lang="en-US" sz="2000" b="1" dirty="0" smtClean="0">
                <a:solidFill>
                  <a:srgbClr val="00B050"/>
                </a:solidFill>
              </a:rPr>
              <a:t>F7: 		</a:t>
            </a:r>
            <a:r>
              <a:rPr lang="en-US" sz="2000" dirty="0" smtClean="0"/>
              <a:t>Refinement types for security protocols</a:t>
            </a:r>
          </a:p>
          <a:p>
            <a:pPr>
              <a:buFontTx/>
              <a:buChar char="-"/>
            </a:pPr>
            <a:r>
              <a:rPr lang="en-US" sz="2000" b="1" dirty="0" smtClean="0">
                <a:solidFill>
                  <a:srgbClr val="00B050"/>
                </a:solidFill>
              </a:rPr>
              <a:t>Rex: </a:t>
            </a:r>
            <a:r>
              <a:rPr lang="en-US" sz="2000" dirty="0"/>
              <a:t>	</a:t>
            </a:r>
            <a:r>
              <a:rPr lang="en-US" sz="2000" dirty="0" smtClean="0"/>
              <a:t>Regular Expressions and formal languages</a:t>
            </a:r>
          </a:p>
          <a:p>
            <a:pPr>
              <a:buFontTx/>
              <a:buChar char="-"/>
            </a:pPr>
            <a:r>
              <a:rPr lang="en-US" sz="2000" b="1" dirty="0" smtClean="0">
                <a:solidFill>
                  <a:srgbClr val="00B050"/>
                </a:solidFill>
              </a:rPr>
              <a:t>VS3:</a:t>
            </a:r>
            <a:r>
              <a:rPr lang="en-US" sz="2000" dirty="0" smtClean="0"/>
              <a:t>		Abstract interpretation and Synthesis</a:t>
            </a:r>
          </a:p>
          <a:p>
            <a:pPr>
              <a:buFontTx/>
              <a:buChar char="-"/>
            </a:pPr>
            <a:r>
              <a:rPr lang="en-US" sz="2000" b="1" dirty="0" smtClean="0">
                <a:solidFill>
                  <a:srgbClr val="00B050"/>
                </a:solidFill>
              </a:rPr>
              <a:t>VERVE: </a:t>
            </a:r>
            <a:r>
              <a:rPr lang="en-US" sz="2000" dirty="0" smtClean="0"/>
              <a:t>	Verified operating system </a:t>
            </a:r>
          </a:p>
          <a:p>
            <a:pPr>
              <a:buFontTx/>
              <a:buChar char="-"/>
            </a:pPr>
            <a:r>
              <a:rPr lang="en-US" sz="2000" b="1" dirty="0" smtClean="0">
                <a:solidFill>
                  <a:srgbClr val="00B050"/>
                </a:solidFill>
              </a:rPr>
              <a:t>FINE: </a:t>
            </a:r>
            <a:r>
              <a:rPr lang="en-US" sz="2000" dirty="0" smtClean="0"/>
              <a:t>	Proof carrying certified code</a:t>
            </a:r>
          </a:p>
          <a:p>
            <a:pPr>
              <a:buNone/>
            </a:pPr>
            <a:r>
              <a:rPr lang="en-US" sz="2400" dirty="0" smtClean="0"/>
              <a:t>					</a:t>
            </a:r>
          </a:p>
        </p:txBody>
      </p:sp>
      <p:pic>
        <p:nvPicPr>
          <p:cNvPr id="4" name="Picture 2"/>
          <p:cNvPicPr>
            <a:picLocks noChangeAspect="1" noChangeArrowheads="1"/>
          </p:cNvPicPr>
          <p:nvPr/>
        </p:nvPicPr>
        <p:blipFill>
          <a:blip r:embed="rId2" cstate="print"/>
          <a:srcRect/>
          <a:stretch>
            <a:fillRect/>
          </a:stretch>
        </p:blipFill>
        <p:spPr bwMode="auto">
          <a:xfrm>
            <a:off x="6934200" y="1326199"/>
            <a:ext cx="1981200" cy="883601"/>
          </a:xfrm>
          <a:prstGeom prst="rect">
            <a:avLst/>
          </a:prstGeom>
          <a:noFill/>
          <a:ln w="9525">
            <a:noFill/>
            <a:miter lim="800000"/>
            <a:headEnd/>
            <a:tailEnd/>
          </a:ln>
          <a:effectLst/>
        </p:spPr>
      </p:pic>
      <p:pic>
        <p:nvPicPr>
          <p:cNvPr id="5" name="Picture 4" descr="homepagelogo.png"/>
          <p:cNvPicPr>
            <a:picLocks noChangeAspect="1"/>
          </p:cNvPicPr>
          <p:nvPr/>
        </p:nvPicPr>
        <p:blipFill>
          <a:blip r:embed="rId3" cstate="print"/>
          <a:stretch>
            <a:fillRect/>
          </a:stretch>
        </p:blipFill>
        <p:spPr>
          <a:xfrm>
            <a:off x="7696200" y="2434590"/>
            <a:ext cx="1143000" cy="689610"/>
          </a:xfrm>
          <a:prstGeom prst="rect">
            <a:avLst/>
          </a:prstGeom>
        </p:spPr>
      </p:pic>
      <p:pic>
        <p:nvPicPr>
          <p:cNvPr id="7" name="Picture 2"/>
          <p:cNvPicPr>
            <a:picLocks noChangeAspect="1" noChangeArrowheads="1"/>
          </p:cNvPicPr>
          <p:nvPr/>
        </p:nvPicPr>
        <p:blipFill>
          <a:blip r:embed="rId4" cstate="print"/>
          <a:srcRect l="14716" t="28877" r="12676" b="33876"/>
          <a:stretch>
            <a:fillRect/>
          </a:stretch>
        </p:blipFill>
        <p:spPr bwMode="auto">
          <a:xfrm>
            <a:off x="6553200" y="5691442"/>
            <a:ext cx="2542610" cy="1149857"/>
          </a:xfrm>
          <a:prstGeom prst="rect">
            <a:avLst/>
          </a:prstGeom>
          <a:noFill/>
          <a:ln w="9525">
            <a:noFill/>
            <a:miter lim="800000"/>
            <a:headEnd/>
            <a:tailEnd/>
          </a:ln>
          <a:effectLst/>
        </p:spPr>
      </p:pic>
      <p:pic>
        <p:nvPicPr>
          <p:cNvPr id="8" name="Picture 7" descr="yogi_logo.jpg"/>
          <p:cNvPicPr>
            <a:picLocks noChangeAspect="1"/>
          </p:cNvPicPr>
          <p:nvPr/>
        </p:nvPicPr>
        <p:blipFill>
          <a:blip r:embed="rId5" cstate="print"/>
          <a:stretch>
            <a:fillRect/>
          </a:stretch>
        </p:blipFill>
        <p:spPr>
          <a:xfrm>
            <a:off x="7201774" y="3701297"/>
            <a:ext cx="1689100" cy="835961"/>
          </a:xfrm>
          <a:prstGeom prst="rect">
            <a:avLst/>
          </a:prstGeom>
        </p:spPr>
      </p:pic>
    </p:spTree>
    <p:extLst>
      <p:ext uri="{BB962C8B-B14F-4D97-AF65-F5344CB8AC3E}">
        <p14:creationId xmlns:p14="http://schemas.microsoft.com/office/powerpoint/2010/main" val="3709054033"/>
      </p:ext>
    </p:extLst>
  </p:cSld>
  <p:clrMapOvr>
    <a:masterClrMapping/>
  </p:clrMapOvr>
  <p:transition>
    <p:fade/>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747897"/>
          </a:xfrm>
        </p:spPr>
        <p:txBody>
          <a:bodyPr/>
          <a:lstStyle/>
          <a:p>
            <a:r>
              <a:rPr lang="en-US" dirty="0" smtClean="0"/>
              <a:t>Main Applications</a:t>
            </a:r>
            <a:endParaRPr spc="-167" dirty="0">
              <a:solidFill>
                <a:schemeClr val="accent1"/>
              </a:solidFill>
              <a:effectLst>
                <a:outerShdw blurRad="50800" dist="38100" dir="2700000" algn="tl" rotWithShape="0">
                  <a:prstClr val="black">
                    <a:alpha val="61000"/>
                  </a:prstClr>
                </a:outerShdw>
              </a:effectLst>
            </a:endParaRPr>
          </a:p>
        </p:txBody>
      </p:sp>
      <p:graphicFrame>
        <p:nvGraphicFramePr>
          <p:cNvPr id="6" name="Diagram 5"/>
          <p:cNvGraphicFramePr/>
          <p:nvPr/>
        </p:nvGraphicFramePr>
        <p:xfrm>
          <a:off x="1225114" y="1682217"/>
          <a:ext cx="6640495" cy="433349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p:fade/>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latin typeface="Calibri" pitchFamily="34" charset="0"/>
              </a:rPr>
              <a:t>Test case generation</a:t>
            </a:r>
            <a:endParaRPr lang="en-US" dirty="0">
              <a:latin typeface="Calibri" pitchFamily="34" charset="0"/>
            </a:endParaRPr>
          </a:p>
        </p:txBody>
      </p:sp>
      <p:sp>
        <p:nvSpPr>
          <p:cNvPr id="10" name="Content Placeholder 9"/>
          <p:cNvSpPr>
            <a:spLocks noGrp="1"/>
          </p:cNvSpPr>
          <p:nvPr>
            <p:ph idx="1"/>
          </p:nvPr>
        </p:nvSpPr>
        <p:spPr/>
        <p:txBody>
          <a:bodyPr/>
          <a:lstStyle/>
          <a:p>
            <a:pPr>
              <a:spcBef>
                <a:spcPts val="300"/>
              </a:spcBef>
              <a:spcAft>
                <a:spcPts val="300"/>
              </a:spcAft>
              <a:buNone/>
            </a:pPr>
            <a:r>
              <a:rPr lang="en-US" sz="2800" b="1" dirty="0" smtClean="0">
                <a:latin typeface="Cordia New" pitchFamily="34" charset="-34"/>
                <a:cs typeface="Cordia New" pitchFamily="34" charset="-34"/>
              </a:rPr>
              <a:t>unsigned </a:t>
            </a:r>
            <a:r>
              <a:rPr lang="en-US" sz="2800" dirty="0" smtClean="0">
                <a:latin typeface="Cordia New" pitchFamily="34" charset="-34"/>
                <a:cs typeface="Cordia New" pitchFamily="34" charset="-34"/>
              </a:rPr>
              <a:t>GCD(x, y) {</a:t>
            </a:r>
          </a:p>
          <a:p>
            <a:pPr>
              <a:spcBef>
                <a:spcPts val="300"/>
              </a:spcBef>
              <a:spcAft>
                <a:spcPts val="300"/>
              </a:spcAft>
              <a:buNone/>
            </a:pPr>
            <a:r>
              <a:rPr lang="en-US" sz="2800" b="1" dirty="0" smtClean="0">
                <a:latin typeface="Cordia New" pitchFamily="34" charset="-34"/>
                <a:cs typeface="Cordia New" pitchFamily="34" charset="-34"/>
              </a:rPr>
              <a:t>  requires</a:t>
            </a:r>
            <a:r>
              <a:rPr lang="en-US" sz="2800" dirty="0" smtClean="0">
                <a:latin typeface="Cordia New" pitchFamily="34" charset="-34"/>
                <a:cs typeface="Cordia New" pitchFamily="34" charset="-34"/>
              </a:rPr>
              <a:t>(y &gt; 0);</a:t>
            </a:r>
          </a:p>
          <a:p>
            <a:pPr>
              <a:spcBef>
                <a:spcPts val="300"/>
              </a:spcBef>
              <a:spcAft>
                <a:spcPts val="300"/>
              </a:spcAft>
              <a:buNone/>
            </a:pPr>
            <a:r>
              <a:rPr lang="en-US" sz="2800" b="1" dirty="0" smtClean="0">
                <a:latin typeface="Cordia New" pitchFamily="34" charset="-34"/>
                <a:cs typeface="Cordia New" pitchFamily="34" charset="-34"/>
              </a:rPr>
              <a:t>  while</a:t>
            </a:r>
            <a:r>
              <a:rPr lang="en-US" sz="2800" dirty="0" smtClean="0">
                <a:latin typeface="Cordia New" pitchFamily="34" charset="-34"/>
                <a:cs typeface="Cordia New" pitchFamily="34" charset="-34"/>
              </a:rPr>
              <a:t> (true) {</a:t>
            </a:r>
          </a:p>
          <a:p>
            <a:pPr>
              <a:spcBef>
                <a:spcPts val="300"/>
              </a:spcBef>
              <a:spcAft>
                <a:spcPts val="300"/>
              </a:spcAft>
              <a:buNone/>
            </a:pPr>
            <a:r>
              <a:rPr lang="en-US" sz="2800" dirty="0" smtClean="0">
                <a:latin typeface="Cordia New" pitchFamily="34" charset="-34"/>
                <a:cs typeface="Cordia New" pitchFamily="34" charset="-34"/>
              </a:rPr>
              <a:t>	</a:t>
            </a:r>
            <a:r>
              <a:rPr lang="en-US" sz="2800" b="1" dirty="0" smtClean="0">
                <a:latin typeface="Cordia New" pitchFamily="34" charset="-34"/>
                <a:cs typeface="Cordia New" pitchFamily="34" charset="-34"/>
              </a:rPr>
              <a:t>unsigned</a:t>
            </a:r>
            <a:r>
              <a:rPr lang="en-US" sz="2800" dirty="0" smtClean="0">
                <a:latin typeface="Cordia New" pitchFamily="34" charset="-34"/>
                <a:cs typeface="Cordia New" pitchFamily="34" charset="-34"/>
              </a:rPr>
              <a:t> m = x % y;</a:t>
            </a:r>
          </a:p>
          <a:p>
            <a:pPr>
              <a:spcBef>
                <a:spcPts val="300"/>
              </a:spcBef>
              <a:spcAft>
                <a:spcPts val="300"/>
              </a:spcAft>
              <a:buNone/>
            </a:pPr>
            <a:r>
              <a:rPr lang="en-US" sz="2800" dirty="0" smtClean="0">
                <a:latin typeface="Cordia New" pitchFamily="34" charset="-34"/>
                <a:cs typeface="Cordia New" pitchFamily="34" charset="-34"/>
              </a:rPr>
              <a:t>	 </a:t>
            </a:r>
            <a:r>
              <a:rPr lang="en-US" sz="2800" b="1" dirty="0" smtClean="0">
                <a:latin typeface="Cordia New" pitchFamily="34" charset="-34"/>
                <a:cs typeface="Cordia New" pitchFamily="34" charset="-34"/>
              </a:rPr>
              <a:t>if</a:t>
            </a:r>
            <a:r>
              <a:rPr lang="en-US" sz="2800" dirty="0" smtClean="0">
                <a:latin typeface="Cordia New" pitchFamily="34" charset="-34"/>
                <a:cs typeface="Cordia New" pitchFamily="34" charset="-34"/>
              </a:rPr>
              <a:t> (m == 0) </a:t>
            </a:r>
            <a:r>
              <a:rPr lang="en-US" sz="2800" b="1" dirty="0" smtClean="0">
                <a:latin typeface="Cordia New" pitchFamily="34" charset="-34"/>
                <a:cs typeface="Cordia New" pitchFamily="34" charset="-34"/>
              </a:rPr>
              <a:t>return</a:t>
            </a:r>
            <a:r>
              <a:rPr lang="en-US" sz="2800" dirty="0" smtClean="0">
                <a:latin typeface="Cordia New" pitchFamily="34" charset="-34"/>
                <a:cs typeface="Cordia New" pitchFamily="34" charset="-34"/>
              </a:rPr>
              <a:t> y;</a:t>
            </a:r>
          </a:p>
          <a:p>
            <a:pPr>
              <a:spcBef>
                <a:spcPts val="300"/>
              </a:spcBef>
              <a:spcAft>
                <a:spcPts val="300"/>
              </a:spcAft>
              <a:buNone/>
            </a:pPr>
            <a:r>
              <a:rPr lang="en-US" sz="2800" dirty="0" smtClean="0">
                <a:latin typeface="Cordia New" pitchFamily="34" charset="-34"/>
                <a:cs typeface="Cordia New" pitchFamily="34" charset="-34"/>
              </a:rPr>
              <a:t>	 x = y;</a:t>
            </a:r>
          </a:p>
          <a:p>
            <a:pPr>
              <a:spcBef>
                <a:spcPts val="300"/>
              </a:spcBef>
              <a:spcAft>
                <a:spcPts val="300"/>
              </a:spcAft>
              <a:buNone/>
            </a:pPr>
            <a:r>
              <a:rPr lang="en-US" sz="2800" dirty="0" smtClean="0">
                <a:latin typeface="Cordia New" pitchFamily="34" charset="-34"/>
                <a:cs typeface="Cordia New" pitchFamily="34" charset="-34"/>
              </a:rPr>
              <a:t>	 y = m;</a:t>
            </a:r>
          </a:p>
          <a:p>
            <a:pPr>
              <a:spcBef>
                <a:spcPts val="300"/>
              </a:spcBef>
              <a:spcAft>
                <a:spcPts val="300"/>
              </a:spcAft>
              <a:buNone/>
            </a:pPr>
            <a:r>
              <a:rPr lang="en-US" sz="2800" dirty="0" smtClean="0">
                <a:latin typeface="Cordia New" pitchFamily="34" charset="-34"/>
                <a:cs typeface="Cordia New" pitchFamily="34" charset="-34"/>
              </a:rPr>
              <a:t>   }</a:t>
            </a:r>
          </a:p>
          <a:p>
            <a:pPr>
              <a:spcBef>
                <a:spcPts val="300"/>
              </a:spcBef>
              <a:spcAft>
                <a:spcPts val="300"/>
              </a:spcAft>
              <a:buNone/>
            </a:pPr>
            <a:r>
              <a:rPr lang="en-US" sz="2800" dirty="0" smtClean="0">
                <a:latin typeface="Cordia New" pitchFamily="34" charset="-34"/>
                <a:cs typeface="Cordia New" pitchFamily="34" charset="-34"/>
              </a:rPr>
              <a:t>}</a:t>
            </a:r>
          </a:p>
        </p:txBody>
      </p:sp>
      <p:sp>
        <p:nvSpPr>
          <p:cNvPr id="6" name="Rectangular Callout 5"/>
          <p:cNvSpPr/>
          <p:nvPr/>
        </p:nvSpPr>
        <p:spPr bwMode="auto">
          <a:xfrm>
            <a:off x="1044138" y="5499652"/>
            <a:ext cx="4508523" cy="835018"/>
          </a:xfrm>
          <a:prstGeom prst="wedgeRectCallout">
            <a:avLst>
              <a:gd name="adj1" fmla="val -33778"/>
              <a:gd name="adj2" fmla="val -177253"/>
            </a:avLst>
          </a:prstGeom>
          <a:solidFill>
            <a:srgbClr val="6699FF">
              <a:alpha val="69804"/>
            </a:srgbClr>
          </a:solidFill>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defTabSz="1096963" rtl="0" eaLnBrk="1" fontAlgn="base" latinLnBrk="0" hangingPunct="1">
              <a:lnSpc>
                <a:spcPct val="100000"/>
              </a:lnSpc>
              <a:spcBef>
                <a:spcPts val="300"/>
              </a:spcBef>
              <a:spcAft>
                <a:spcPct val="0"/>
              </a:spcAft>
              <a:buClrTx/>
              <a:buSzTx/>
              <a:buFontTx/>
              <a:buNone/>
              <a:tabLst/>
            </a:pPr>
            <a:r>
              <a:rPr lang="en-US" sz="2400" dirty="0" smtClean="0">
                <a:solidFill>
                  <a:schemeClr val="tx1"/>
                </a:solidFill>
                <a:effectLst>
                  <a:outerShdw blurRad="38100" dist="38100" dir="2700000" algn="tl">
                    <a:srgbClr val="000000">
                      <a:alpha val="43137"/>
                    </a:srgbClr>
                  </a:outerShdw>
                </a:effectLst>
                <a:latin typeface="Calibri" pitchFamily="34" charset="0"/>
              </a:rPr>
              <a:t>We want a trace where the loop is executed twice.</a:t>
            </a: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7" name="Content Placeholder 9"/>
          <p:cNvSpPr txBox="1">
            <a:spLocks/>
          </p:cNvSpPr>
          <p:nvPr/>
        </p:nvSpPr>
        <p:spPr>
          <a:xfrm>
            <a:off x="3985585" y="1861559"/>
            <a:ext cx="1991139" cy="3539430"/>
          </a:xfrm>
          <a:prstGeom prst="rect">
            <a:avLst/>
          </a:prstGeom>
        </p:spPr>
        <p:txBody>
          <a:bodyPr vert="horz" wrap="square" lIns="0" tIns="0" rIns="0" bIns="0" rtlCol="0">
            <a:spAutoFit/>
          </a:bodyPr>
          <a:lstStyle/>
          <a:p>
            <a:pPr marL="384954" marR="0" lvl="0" indent="-384954" algn="l" defTabSz="914363" rtl="0" eaLnBrk="1" fontAlgn="auto" latinLnBrk="0" hangingPunct="1">
              <a:lnSpc>
                <a:spcPct val="90000"/>
              </a:lnSpc>
              <a:spcBef>
                <a:spcPct val="20000"/>
              </a:spcBef>
              <a:spcAft>
                <a:spcPts val="400"/>
              </a:spcAft>
              <a:buClrTx/>
              <a:buSzPct val="90000"/>
              <a:buFontTx/>
              <a:buNone/>
              <a:tabLst/>
              <a:defRPr/>
            </a:pPr>
            <a:r>
              <a:rPr kumimoji="0" lang="en-US" sz="2800" b="0" i="0" u="none" strike="noStrike" kern="1200" cap="none" spc="0" normalizeH="0" baseline="0" noProof="0" dirty="0" smtClean="0">
                <a:ln>
                  <a:noFill/>
                </a:ln>
                <a:solidFill>
                  <a:schemeClr val="bg1"/>
                </a:solidFill>
                <a:effectLst/>
                <a:uLnTx/>
                <a:uFillTx/>
                <a:latin typeface="Cordia New" pitchFamily="34" charset="-34"/>
                <a:ea typeface="+mn-ea"/>
                <a:cs typeface="Cordia New" pitchFamily="34" charset="-34"/>
              </a:rPr>
              <a:t>(y</a:t>
            </a:r>
            <a:r>
              <a:rPr kumimoji="0" lang="en-US" sz="2800" b="0" i="0" u="none" strike="noStrike" kern="1200" cap="none" spc="0" normalizeH="0" baseline="-25000" noProof="0" dirty="0" smtClean="0">
                <a:ln>
                  <a:noFill/>
                </a:ln>
                <a:solidFill>
                  <a:schemeClr val="bg1"/>
                </a:solidFill>
                <a:effectLst/>
                <a:uLnTx/>
                <a:uFillTx/>
                <a:latin typeface="Cordia New" pitchFamily="34" charset="-34"/>
                <a:ea typeface="+mn-ea"/>
                <a:cs typeface="Cordia New" pitchFamily="34" charset="-34"/>
              </a:rPr>
              <a:t>0</a:t>
            </a:r>
            <a:r>
              <a:rPr kumimoji="0" lang="en-US" sz="2800" b="0" i="0" u="none" strike="noStrike" kern="1200" cap="none" spc="0" normalizeH="0" baseline="0" noProof="0" dirty="0" smtClean="0">
                <a:ln>
                  <a:noFill/>
                </a:ln>
                <a:solidFill>
                  <a:schemeClr val="bg1"/>
                </a:solidFill>
                <a:effectLst/>
                <a:uLnTx/>
                <a:uFillTx/>
                <a:latin typeface="Cordia New" pitchFamily="34" charset="-34"/>
                <a:ea typeface="+mn-ea"/>
                <a:cs typeface="Cordia New" pitchFamily="34" charset="-34"/>
              </a:rPr>
              <a:t> &gt; 0) and</a:t>
            </a:r>
          </a:p>
          <a:p>
            <a:pPr marL="384954" marR="0" lvl="0" indent="-384954" algn="l" defTabSz="914363" rtl="0" eaLnBrk="1" fontAlgn="auto" latinLnBrk="0" hangingPunct="1">
              <a:lnSpc>
                <a:spcPct val="90000"/>
              </a:lnSpc>
              <a:spcBef>
                <a:spcPct val="20000"/>
              </a:spcBef>
              <a:spcAft>
                <a:spcPts val="400"/>
              </a:spcAft>
              <a:buClrTx/>
              <a:buSzPct val="90000"/>
              <a:buFontTx/>
              <a:buNone/>
              <a:tabLst/>
              <a:defRPr/>
            </a:pPr>
            <a:r>
              <a:rPr kumimoji="0" lang="en-US" sz="2800" b="0" i="0" u="none" strike="noStrike" kern="1200" cap="none" spc="0" normalizeH="0" baseline="0" noProof="0" dirty="0" smtClean="0">
                <a:ln>
                  <a:noFill/>
                </a:ln>
                <a:solidFill>
                  <a:schemeClr val="bg1"/>
                </a:solidFill>
                <a:effectLst/>
                <a:uLnTx/>
                <a:uFillTx/>
                <a:latin typeface="Cordia New" pitchFamily="34" charset="-34"/>
                <a:ea typeface="+mn-ea"/>
                <a:cs typeface="Cordia New" pitchFamily="34" charset="-34"/>
              </a:rPr>
              <a:t>(m</a:t>
            </a:r>
            <a:r>
              <a:rPr kumimoji="0" lang="en-US" sz="2800" b="0" i="0" u="none" strike="noStrike" kern="1200" cap="none" spc="0" normalizeH="0" baseline="-25000" noProof="0" dirty="0" smtClean="0">
                <a:ln>
                  <a:noFill/>
                </a:ln>
                <a:solidFill>
                  <a:schemeClr val="bg1"/>
                </a:solidFill>
                <a:effectLst/>
                <a:uLnTx/>
                <a:uFillTx/>
                <a:latin typeface="Cordia New" pitchFamily="34" charset="-34"/>
                <a:ea typeface="+mn-ea"/>
                <a:cs typeface="Cordia New" pitchFamily="34" charset="-34"/>
              </a:rPr>
              <a:t>0</a:t>
            </a:r>
            <a:r>
              <a:rPr kumimoji="0" lang="en-US" sz="2800" b="0" i="0" u="none" strike="noStrike" kern="1200" cap="none" spc="0" normalizeH="0" baseline="0" noProof="0" dirty="0" smtClean="0">
                <a:ln>
                  <a:noFill/>
                </a:ln>
                <a:solidFill>
                  <a:schemeClr val="bg1"/>
                </a:solidFill>
                <a:effectLst/>
                <a:uLnTx/>
                <a:uFillTx/>
                <a:latin typeface="Cordia New" pitchFamily="34" charset="-34"/>
                <a:ea typeface="+mn-ea"/>
                <a:cs typeface="Cordia New" pitchFamily="34" charset="-34"/>
              </a:rPr>
              <a:t> = x</a:t>
            </a:r>
            <a:r>
              <a:rPr kumimoji="0" lang="en-US" sz="2800" b="0" i="0" u="none" strike="noStrike" kern="1200" cap="none" spc="0" normalizeH="0" baseline="-25000" noProof="0" dirty="0" smtClean="0">
                <a:ln>
                  <a:noFill/>
                </a:ln>
                <a:solidFill>
                  <a:schemeClr val="bg1"/>
                </a:solidFill>
                <a:effectLst/>
                <a:uLnTx/>
                <a:uFillTx/>
                <a:latin typeface="Cordia New" pitchFamily="34" charset="-34"/>
                <a:ea typeface="+mn-ea"/>
                <a:cs typeface="Cordia New" pitchFamily="34" charset="-34"/>
              </a:rPr>
              <a:t>0</a:t>
            </a:r>
            <a:r>
              <a:rPr kumimoji="0" lang="en-US" sz="2800" b="0" i="0" u="none" strike="noStrike" kern="1200" cap="none" spc="0" normalizeH="0" baseline="0" noProof="0" dirty="0" smtClean="0">
                <a:ln>
                  <a:noFill/>
                </a:ln>
                <a:solidFill>
                  <a:schemeClr val="bg1"/>
                </a:solidFill>
                <a:effectLst/>
                <a:uLnTx/>
                <a:uFillTx/>
                <a:latin typeface="Cordia New" pitchFamily="34" charset="-34"/>
                <a:ea typeface="+mn-ea"/>
                <a:cs typeface="Cordia New" pitchFamily="34" charset="-34"/>
              </a:rPr>
              <a:t> % y</a:t>
            </a:r>
            <a:r>
              <a:rPr kumimoji="0" lang="en-US" sz="2800" b="0" i="0" u="none" strike="noStrike" kern="1200" cap="none" spc="0" normalizeH="0" baseline="-25000" noProof="0" dirty="0" smtClean="0">
                <a:ln>
                  <a:noFill/>
                </a:ln>
                <a:solidFill>
                  <a:schemeClr val="bg1"/>
                </a:solidFill>
                <a:effectLst/>
                <a:uLnTx/>
                <a:uFillTx/>
                <a:latin typeface="Cordia New" pitchFamily="34" charset="-34"/>
                <a:ea typeface="+mn-ea"/>
                <a:cs typeface="Cordia New" pitchFamily="34" charset="-34"/>
              </a:rPr>
              <a:t>0</a:t>
            </a:r>
            <a:r>
              <a:rPr kumimoji="0" lang="en-US" sz="2800" b="0" i="0" u="none" strike="noStrike" kern="1200" cap="none" spc="0" normalizeH="0" baseline="0" noProof="0" dirty="0" smtClean="0">
                <a:ln>
                  <a:noFill/>
                </a:ln>
                <a:solidFill>
                  <a:schemeClr val="bg1"/>
                </a:solidFill>
                <a:effectLst/>
                <a:uLnTx/>
                <a:uFillTx/>
                <a:latin typeface="Cordia New" pitchFamily="34" charset="-34"/>
                <a:ea typeface="+mn-ea"/>
                <a:cs typeface="Cordia New" pitchFamily="34" charset="-34"/>
              </a:rPr>
              <a:t>) </a:t>
            </a:r>
            <a:r>
              <a:rPr kumimoji="0" lang="en-US" sz="2800" b="0" i="0" u="none" strike="noStrike" kern="1200" cap="none" spc="0" normalizeH="0" baseline="0" noProof="0" dirty="0" smtClean="0">
                <a:ln>
                  <a:noFill/>
                </a:ln>
                <a:solidFill>
                  <a:schemeClr val="bg1"/>
                </a:solidFill>
                <a:effectLst/>
                <a:uLnTx/>
                <a:uFillTx/>
                <a:latin typeface="Cordia New" pitchFamily="34" charset="-34"/>
                <a:ea typeface="+mn-ea"/>
                <a:cs typeface="Cordia New" pitchFamily="34" charset="-34"/>
                <a:sym typeface="Symbol"/>
              </a:rPr>
              <a:t>and</a:t>
            </a:r>
            <a:endParaRPr kumimoji="0" lang="en-US" sz="2800" b="0" i="0" u="none" strike="noStrike" kern="1200" cap="none" spc="0" normalizeH="0" baseline="0" noProof="0" dirty="0" smtClean="0">
              <a:ln>
                <a:noFill/>
              </a:ln>
              <a:solidFill>
                <a:schemeClr val="bg1"/>
              </a:solidFill>
              <a:effectLst/>
              <a:uLnTx/>
              <a:uFillTx/>
              <a:latin typeface="Cordia New" pitchFamily="34" charset="-34"/>
              <a:ea typeface="+mn-ea"/>
              <a:cs typeface="Cordia New" pitchFamily="34" charset="-34"/>
            </a:endParaRPr>
          </a:p>
          <a:p>
            <a:pPr marL="384954" marR="0" lvl="0" indent="-384954" algn="l" defTabSz="914363" rtl="0" eaLnBrk="1" fontAlgn="auto" latinLnBrk="0" hangingPunct="1">
              <a:lnSpc>
                <a:spcPct val="90000"/>
              </a:lnSpc>
              <a:spcBef>
                <a:spcPct val="20000"/>
              </a:spcBef>
              <a:spcAft>
                <a:spcPts val="400"/>
              </a:spcAft>
              <a:buClrTx/>
              <a:buSzPct val="90000"/>
              <a:buFontTx/>
              <a:buNone/>
              <a:tabLst/>
              <a:defRPr/>
            </a:pPr>
            <a:r>
              <a:rPr kumimoji="0" lang="en-US" sz="2800" b="0" i="0" u="none" strike="noStrike" kern="1200" cap="none" spc="0" normalizeH="0" baseline="0" noProof="0" dirty="0" smtClean="0">
                <a:ln>
                  <a:noFill/>
                </a:ln>
                <a:solidFill>
                  <a:schemeClr val="bg1"/>
                </a:solidFill>
                <a:effectLst/>
                <a:uLnTx/>
                <a:uFillTx/>
                <a:latin typeface="Cordia New" pitchFamily="34" charset="-34"/>
                <a:ea typeface="+mn-ea"/>
                <a:cs typeface="Cordia New" pitchFamily="34" charset="-34"/>
              </a:rPr>
              <a:t>not (m</a:t>
            </a:r>
            <a:r>
              <a:rPr kumimoji="0" lang="en-US" sz="2800" b="0" i="0" u="none" strike="noStrike" kern="1200" cap="none" spc="0" normalizeH="0" baseline="-25000" noProof="0" dirty="0" smtClean="0">
                <a:ln>
                  <a:noFill/>
                </a:ln>
                <a:solidFill>
                  <a:schemeClr val="bg1"/>
                </a:solidFill>
                <a:effectLst/>
                <a:uLnTx/>
                <a:uFillTx/>
                <a:latin typeface="Cordia New" pitchFamily="34" charset="-34"/>
                <a:ea typeface="+mn-ea"/>
                <a:cs typeface="Cordia New" pitchFamily="34" charset="-34"/>
              </a:rPr>
              <a:t>0</a:t>
            </a:r>
            <a:r>
              <a:rPr kumimoji="0" lang="en-US" sz="2800" b="0" i="0" u="none" strike="noStrike" kern="1200" cap="none" spc="0" normalizeH="0" baseline="0" noProof="0" dirty="0" smtClean="0">
                <a:ln>
                  <a:noFill/>
                </a:ln>
                <a:solidFill>
                  <a:schemeClr val="bg1"/>
                </a:solidFill>
                <a:effectLst/>
                <a:uLnTx/>
                <a:uFillTx/>
                <a:latin typeface="Cordia New" pitchFamily="34" charset="-34"/>
                <a:ea typeface="+mn-ea"/>
                <a:cs typeface="Cordia New" pitchFamily="34" charset="-34"/>
              </a:rPr>
              <a:t> = 0) </a:t>
            </a:r>
            <a:r>
              <a:rPr kumimoji="0" lang="en-US" sz="2800" b="0" i="0" u="none" strike="noStrike" kern="1200" cap="none" spc="0" normalizeH="0" baseline="0" noProof="0" dirty="0" smtClean="0">
                <a:ln>
                  <a:noFill/>
                </a:ln>
                <a:solidFill>
                  <a:schemeClr val="bg1"/>
                </a:solidFill>
                <a:effectLst/>
                <a:uLnTx/>
                <a:uFillTx/>
                <a:latin typeface="Cordia New" pitchFamily="34" charset="-34"/>
                <a:ea typeface="+mn-ea"/>
                <a:cs typeface="Cordia New" pitchFamily="34" charset="-34"/>
                <a:sym typeface="Symbol"/>
              </a:rPr>
              <a:t>and</a:t>
            </a:r>
            <a:endParaRPr kumimoji="0" lang="en-US" sz="2800" b="0" i="0" u="none" strike="noStrike" kern="1200" cap="none" spc="0" normalizeH="0" baseline="0" noProof="0" dirty="0" smtClean="0">
              <a:ln>
                <a:noFill/>
              </a:ln>
              <a:solidFill>
                <a:schemeClr val="bg1"/>
              </a:solidFill>
              <a:effectLst/>
              <a:uLnTx/>
              <a:uFillTx/>
              <a:latin typeface="Cordia New" pitchFamily="34" charset="-34"/>
              <a:ea typeface="+mn-ea"/>
              <a:cs typeface="Cordia New" pitchFamily="34" charset="-34"/>
            </a:endParaRPr>
          </a:p>
          <a:p>
            <a:pPr marL="384954" marR="0" lvl="0" indent="-384954" algn="l" defTabSz="914363" rtl="0" eaLnBrk="1" fontAlgn="auto" latinLnBrk="0" hangingPunct="1">
              <a:lnSpc>
                <a:spcPct val="90000"/>
              </a:lnSpc>
              <a:spcBef>
                <a:spcPct val="20000"/>
              </a:spcBef>
              <a:spcAft>
                <a:spcPts val="400"/>
              </a:spcAft>
              <a:buClrTx/>
              <a:buSzPct val="90000"/>
              <a:buFontTx/>
              <a:buNone/>
              <a:tabLst/>
              <a:defRPr/>
            </a:pPr>
            <a:r>
              <a:rPr kumimoji="0" lang="en-US" sz="2800" b="0" i="0" u="none" strike="noStrike" kern="1200" cap="none" spc="0" normalizeH="0" baseline="0" noProof="0" dirty="0" smtClean="0">
                <a:ln>
                  <a:noFill/>
                </a:ln>
                <a:solidFill>
                  <a:schemeClr val="bg1"/>
                </a:solidFill>
                <a:effectLst/>
                <a:uLnTx/>
                <a:uFillTx/>
                <a:latin typeface="Cordia New" pitchFamily="34" charset="-34"/>
                <a:ea typeface="+mn-ea"/>
                <a:cs typeface="Cordia New" pitchFamily="34" charset="-34"/>
              </a:rPr>
              <a:t>(x</a:t>
            </a:r>
            <a:r>
              <a:rPr kumimoji="0" lang="en-US" sz="2800" b="0" i="0" u="none" strike="noStrike" kern="1200" cap="none" spc="0" normalizeH="0" baseline="-25000" noProof="0" dirty="0" smtClean="0">
                <a:ln>
                  <a:noFill/>
                </a:ln>
                <a:solidFill>
                  <a:schemeClr val="bg1"/>
                </a:solidFill>
                <a:effectLst/>
                <a:uLnTx/>
                <a:uFillTx/>
                <a:latin typeface="Cordia New" pitchFamily="34" charset="-34"/>
                <a:ea typeface="+mn-ea"/>
                <a:cs typeface="Cordia New" pitchFamily="34" charset="-34"/>
              </a:rPr>
              <a:t>1</a:t>
            </a:r>
            <a:r>
              <a:rPr kumimoji="0" lang="en-US" sz="2800" b="0" i="0" u="none" strike="noStrike" kern="1200" cap="none" spc="0" normalizeH="0" baseline="0" noProof="0" dirty="0" smtClean="0">
                <a:ln>
                  <a:noFill/>
                </a:ln>
                <a:solidFill>
                  <a:schemeClr val="bg1"/>
                </a:solidFill>
                <a:effectLst/>
                <a:uLnTx/>
                <a:uFillTx/>
                <a:latin typeface="Cordia New" pitchFamily="34" charset="-34"/>
                <a:ea typeface="+mn-ea"/>
                <a:cs typeface="Cordia New" pitchFamily="34" charset="-34"/>
              </a:rPr>
              <a:t> = y</a:t>
            </a:r>
            <a:r>
              <a:rPr kumimoji="0" lang="en-US" sz="2800" b="0" i="0" u="none" strike="noStrike" kern="1200" cap="none" spc="0" normalizeH="0" baseline="-25000" noProof="0" dirty="0" smtClean="0">
                <a:ln>
                  <a:noFill/>
                </a:ln>
                <a:solidFill>
                  <a:schemeClr val="bg1"/>
                </a:solidFill>
                <a:effectLst/>
                <a:uLnTx/>
                <a:uFillTx/>
                <a:latin typeface="Cordia New" pitchFamily="34" charset="-34"/>
                <a:ea typeface="+mn-ea"/>
                <a:cs typeface="Cordia New" pitchFamily="34" charset="-34"/>
              </a:rPr>
              <a:t>0</a:t>
            </a:r>
            <a:r>
              <a:rPr kumimoji="0" lang="en-US" sz="2800" b="0" i="0" u="none" strike="noStrike" kern="1200" cap="none" spc="0" normalizeH="0" baseline="0" noProof="0" dirty="0" smtClean="0">
                <a:ln>
                  <a:noFill/>
                </a:ln>
                <a:solidFill>
                  <a:schemeClr val="bg1"/>
                </a:solidFill>
                <a:effectLst/>
                <a:uLnTx/>
                <a:uFillTx/>
                <a:latin typeface="Cordia New" pitchFamily="34" charset="-34"/>
                <a:ea typeface="+mn-ea"/>
                <a:cs typeface="Cordia New" pitchFamily="34" charset="-34"/>
              </a:rPr>
              <a:t>) and</a:t>
            </a:r>
          </a:p>
          <a:p>
            <a:pPr marL="384954" marR="0" lvl="0" indent="-384954" algn="l" defTabSz="914363" rtl="0" eaLnBrk="1" fontAlgn="auto" latinLnBrk="0" hangingPunct="1">
              <a:lnSpc>
                <a:spcPct val="90000"/>
              </a:lnSpc>
              <a:spcBef>
                <a:spcPct val="20000"/>
              </a:spcBef>
              <a:spcAft>
                <a:spcPts val="400"/>
              </a:spcAft>
              <a:buClrTx/>
              <a:buSzPct val="90000"/>
              <a:buFontTx/>
              <a:buNone/>
              <a:tabLst/>
              <a:defRPr/>
            </a:pPr>
            <a:r>
              <a:rPr kumimoji="0" lang="en-US" sz="2800" b="0" i="0" u="none" strike="noStrike" kern="1200" cap="none" spc="0" normalizeH="0" baseline="0" noProof="0" dirty="0" smtClean="0">
                <a:ln>
                  <a:noFill/>
                </a:ln>
                <a:solidFill>
                  <a:schemeClr val="bg1"/>
                </a:solidFill>
                <a:effectLst/>
                <a:uLnTx/>
                <a:uFillTx/>
                <a:latin typeface="Cordia New" pitchFamily="34" charset="-34"/>
                <a:ea typeface="+mn-ea"/>
                <a:cs typeface="Cordia New" pitchFamily="34" charset="-34"/>
              </a:rPr>
              <a:t>(y</a:t>
            </a:r>
            <a:r>
              <a:rPr kumimoji="0" lang="en-US" sz="2800" b="0" i="0" u="none" strike="noStrike" kern="1200" cap="none" spc="0" normalizeH="0" baseline="-25000" noProof="0" dirty="0" smtClean="0">
                <a:ln>
                  <a:noFill/>
                </a:ln>
                <a:solidFill>
                  <a:schemeClr val="bg1"/>
                </a:solidFill>
                <a:effectLst/>
                <a:uLnTx/>
                <a:uFillTx/>
                <a:latin typeface="Cordia New" pitchFamily="34" charset="-34"/>
                <a:ea typeface="+mn-ea"/>
                <a:cs typeface="Cordia New" pitchFamily="34" charset="-34"/>
              </a:rPr>
              <a:t>1</a:t>
            </a:r>
            <a:r>
              <a:rPr kumimoji="0" lang="en-US" sz="2800" b="0" i="0" u="none" strike="noStrike" kern="1200" cap="none" spc="0" normalizeH="0" baseline="0" noProof="0" dirty="0" smtClean="0">
                <a:ln>
                  <a:noFill/>
                </a:ln>
                <a:solidFill>
                  <a:schemeClr val="bg1"/>
                </a:solidFill>
                <a:effectLst/>
                <a:uLnTx/>
                <a:uFillTx/>
                <a:latin typeface="Cordia New" pitchFamily="34" charset="-34"/>
                <a:ea typeface="+mn-ea"/>
                <a:cs typeface="Cordia New" pitchFamily="34" charset="-34"/>
              </a:rPr>
              <a:t> = m</a:t>
            </a:r>
            <a:r>
              <a:rPr kumimoji="0" lang="en-US" sz="2800" b="0" i="0" u="none" strike="noStrike" kern="1200" cap="none" spc="0" normalizeH="0" baseline="-25000" noProof="0" dirty="0" smtClean="0">
                <a:ln>
                  <a:noFill/>
                </a:ln>
                <a:solidFill>
                  <a:schemeClr val="bg1"/>
                </a:solidFill>
                <a:effectLst/>
                <a:uLnTx/>
                <a:uFillTx/>
                <a:latin typeface="Cordia New" pitchFamily="34" charset="-34"/>
                <a:ea typeface="+mn-ea"/>
                <a:cs typeface="Cordia New" pitchFamily="34" charset="-34"/>
              </a:rPr>
              <a:t>0</a:t>
            </a:r>
            <a:r>
              <a:rPr kumimoji="0" lang="en-US" sz="2800" b="0" i="0" u="none" strike="noStrike" kern="1200" cap="none" spc="0" normalizeH="0" baseline="0" noProof="0" dirty="0" smtClean="0">
                <a:ln>
                  <a:noFill/>
                </a:ln>
                <a:solidFill>
                  <a:schemeClr val="bg1"/>
                </a:solidFill>
                <a:effectLst/>
                <a:uLnTx/>
                <a:uFillTx/>
                <a:latin typeface="Cordia New" pitchFamily="34" charset="-34"/>
                <a:ea typeface="+mn-ea"/>
                <a:cs typeface="Cordia New" pitchFamily="34" charset="-34"/>
              </a:rPr>
              <a:t>) and</a:t>
            </a:r>
          </a:p>
          <a:p>
            <a:pPr marL="384954" marR="0" lvl="0" indent="-384954" algn="l" defTabSz="914363" rtl="0" eaLnBrk="1" fontAlgn="auto" latinLnBrk="0" hangingPunct="1">
              <a:lnSpc>
                <a:spcPct val="90000"/>
              </a:lnSpc>
              <a:spcBef>
                <a:spcPct val="20000"/>
              </a:spcBef>
              <a:spcAft>
                <a:spcPts val="400"/>
              </a:spcAft>
              <a:buClrTx/>
              <a:buSzPct val="90000"/>
              <a:buFontTx/>
              <a:buNone/>
              <a:tabLst/>
              <a:defRPr/>
            </a:pPr>
            <a:r>
              <a:rPr kumimoji="0" lang="en-US" sz="2800" b="0" i="0" u="none" strike="noStrike" kern="1200" cap="none" spc="0" normalizeH="0" baseline="0" noProof="0" dirty="0" smtClean="0">
                <a:ln>
                  <a:noFill/>
                </a:ln>
                <a:solidFill>
                  <a:schemeClr val="bg1"/>
                </a:solidFill>
                <a:effectLst/>
                <a:uLnTx/>
                <a:uFillTx/>
                <a:latin typeface="Cordia New" pitchFamily="34" charset="-34"/>
                <a:ea typeface="+mn-ea"/>
                <a:cs typeface="Cordia New" pitchFamily="34" charset="-34"/>
              </a:rPr>
              <a:t>(m</a:t>
            </a:r>
            <a:r>
              <a:rPr kumimoji="0" lang="en-US" sz="2800" b="0" i="0" u="none" strike="noStrike" kern="1200" cap="none" spc="0" normalizeH="0" baseline="-25000" noProof="0" dirty="0" smtClean="0">
                <a:ln>
                  <a:noFill/>
                </a:ln>
                <a:solidFill>
                  <a:schemeClr val="bg1"/>
                </a:solidFill>
                <a:effectLst/>
                <a:uLnTx/>
                <a:uFillTx/>
                <a:latin typeface="Cordia New" pitchFamily="34" charset="-34"/>
                <a:ea typeface="+mn-ea"/>
                <a:cs typeface="Cordia New" pitchFamily="34" charset="-34"/>
              </a:rPr>
              <a:t>1</a:t>
            </a:r>
            <a:r>
              <a:rPr kumimoji="0" lang="en-US" sz="2800" b="0" i="0" u="none" strike="noStrike" kern="1200" cap="none" spc="0" normalizeH="0" baseline="0" noProof="0" dirty="0" smtClean="0">
                <a:ln>
                  <a:noFill/>
                </a:ln>
                <a:solidFill>
                  <a:schemeClr val="bg1"/>
                </a:solidFill>
                <a:effectLst/>
                <a:uLnTx/>
                <a:uFillTx/>
                <a:latin typeface="Cordia New" pitchFamily="34" charset="-34"/>
                <a:ea typeface="+mn-ea"/>
                <a:cs typeface="Cordia New" pitchFamily="34" charset="-34"/>
              </a:rPr>
              <a:t> = x</a:t>
            </a:r>
            <a:r>
              <a:rPr kumimoji="0" lang="en-US" sz="2800" b="0" i="0" u="none" strike="noStrike" kern="1200" cap="none" spc="0" normalizeH="0" baseline="-25000" noProof="0" dirty="0" smtClean="0">
                <a:ln>
                  <a:noFill/>
                </a:ln>
                <a:solidFill>
                  <a:schemeClr val="bg1"/>
                </a:solidFill>
                <a:effectLst/>
                <a:uLnTx/>
                <a:uFillTx/>
                <a:latin typeface="Cordia New" pitchFamily="34" charset="-34"/>
                <a:ea typeface="+mn-ea"/>
                <a:cs typeface="Cordia New" pitchFamily="34" charset="-34"/>
              </a:rPr>
              <a:t>1</a:t>
            </a:r>
            <a:r>
              <a:rPr kumimoji="0" lang="en-US" sz="2800" b="0" i="0" u="none" strike="noStrike" kern="1200" cap="none" spc="0" normalizeH="0" baseline="0" noProof="0" dirty="0" smtClean="0">
                <a:ln>
                  <a:noFill/>
                </a:ln>
                <a:solidFill>
                  <a:schemeClr val="bg1"/>
                </a:solidFill>
                <a:effectLst/>
                <a:uLnTx/>
                <a:uFillTx/>
                <a:latin typeface="Cordia New" pitchFamily="34" charset="-34"/>
                <a:ea typeface="+mn-ea"/>
                <a:cs typeface="Cordia New" pitchFamily="34" charset="-34"/>
              </a:rPr>
              <a:t> % y</a:t>
            </a:r>
            <a:r>
              <a:rPr kumimoji="0" lang="en-US" sz="2800" b="0" i="0" u="none" strike="noStrike" kern="1200" cap="none" spc="0" normalizeH="0" baseline="-25000" noProof="0" dirty="0" smtClean="0">
                <a:ln>
                  <a:noFill/>
                </a:ln>
                <a:solidFill>
                  <a:schemeClr val="bg1"/>
                </a:solidFill>
                <a:effectLst/>
                <a:uLnTx/>
                <a:uFillTx/>
                <a:latin typeface="Cordia New" pitchFamily="34" charset="-34"/>
                <a:ea typeface="+mn-ea"/>
                <a:cs typeface="Cordia New" pitchFamily="34" charset="-34"/>
              </a:rPr>
              <a:t>1</a:t>
            </a:r>
            <a:r>
              <a:rPr kumimoji="0" lang="en-US" sz="2800" b="0" i="0" u="none" strike="noStrike" kern="1200" cap="none" spc="0" normalizeH="0" baseline="0" noProof="0" dirty="0" smtClean="0">
                <a:ln>
                  <a:noFill/>
                </a:ln>
                <a:solidFill>
                  <a:schemeClr val="bg1"/>
                </a:solidFill>
                <a:effectLst/>
                <a:uLnTx/>
                <a:uFillTx/>
                <a:latin typeface="Cordia New" pitchFamily="34" charset="-34"/>
                <a:ea typeface="+mn-ea"/>
                <a:cs typeface="Cordia New" pitchFamily="34" charset="-34"/>
              </a:rPr>
              <a:t>) and</a:t>
            </a:r>
          </a:p>
          <a:p>
            <a:pPr marL="384954" marR="0" lvl="0" indent="-384954" algn="l" defTabSz="914363" rtl="0" eaLnBrk="1" fontAlgn="auto" latinLnBrk="0" hangingPunct="1">
              <a:lnSpc>
                <a:spcPct val="90000"/>
              </a:lnSpc>
              <a:spcBef>
                <a:spcPct val="20000"/>
              </a:spcBef>
              <a:spcAft>
                <a:spcPts val="400"/>
              </a:spcAft>
              <a:buClrTx/>
              <a:buSzPct val="90000"/>
              <a:buFontTx/>
              <a:buNone/>
              <a:tabLst/>
              <a:defRPr/>
            </a:pPr>
            <a:r>
              <a:rPr kumimoji="0" lang="en-US" sz="2800" b="0" i="0" u="none" strike="noStrike" kern="1200" cap="none" spc="0" normalizeH="0" baseline="0" noProof="0" dirty="0" smtClean="0">
                <a:ln>
                  <a:noFill/>
                </a:ln>
                <a:solidFill>
                  <a:schemeClr val="bg1"/>
                </a:solidFill>
                <a:effectLst/>
                <a:uLnTx/>
                <a:uFillTx/>
                <a:latin typeface="Cordia New" pitchFamily="34" charset="-34"/>
                <a:ea typeface="+mn-ea"/>
                <a:cs typeface="Cordia New" pitchFamily="34" charset="-34"/>
              </a:rPr>
              <a:t>(m</a:t>
            </a:r>
            <a:r>
              <a:rPr kumimoji="0" lang="en-US" sz="2800" b="0" i="0" u="none" strike="noStrike" kern="1200" cap="none" spc="0" normalizeH="0" baseline="-25000" noProof="0" dirty="0" smtClean="0">
                <a:ln>
                  <a:noFill/>
                </a:ln>
                <a:solidFill>
                  <a:schemeClr val="bg1"/>
                </a:solidFill>
                <a:effectLst/>
                <a:uLnTx/>
                <a:uFillTx/>
                <a:latin typeface="Cordia New" pitchFamily="34" charset="-34"/>
                <a:ea typeface="+mn-ea"/>
                <a:cs typeface="Cordia New" pitchFamily="34" charset="-34"/>
              </a:rPr>
              <a:t>1</a:t>
            </a:r>
            <a:r>
              <a:rPr kumimoji="0" lang="en-US" sz="2800" b="0" i="0" u="none" strike="noStrike" kern="1200" cap="none" spc="0" normalizeH="0" baseline="0" noProof="0" dirty="0" smtClean="0">
                <a:ln>
                  <a:noFill/>
                </a:ln>
                <a:solidFill>
                  <a:schemeClr val="bg1"/>
                </a:solidFill>
                <a:effectLst/>
                <a:uLnTx/>
                <a:uFillTx/>
                <a:latin typeface="Cordia New" pitchFamily="34" charset="-34"/>
                <a:ea typeface="+mn-ea"/>
                <a:cs typeface="Cordia New" pitchFamily="34" charset="-34"/>
              </a:rPr>
              <a:t> = 0)</a:t>
            </a:r>
          </a:p>
        </p:txBody>
      </p:sp>
      <p:sp>
        <p:nvSpPr>
          <p:cNvPr id="11" name="Right Arrow 10"/>
          <p:cNvSpPr/>
          <p:nvPr/>
        </p:nvSpPr>
        <p:spPr bwMode="auto">
          <a:xfrm>
            <a:off x="5903649" y="2606571"/>
            <a:ext cx="1704513" cy="630936"/>
          </a:xfrm>
          <a:prstGeom prst="rightArrow">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lang="en-US" sz="2000" dirty="0" smtClean="0">
                <a:solidFill>
                  <a:schemeClr val="tx1"/>
                </a:solidFill>
                <a:effectLst>
                  <a:outerShdw blurRad="38100" dist="38100" dir="2700000" algn="tl">
                    <a:srgbClr val="000000">
                      <a:alpha val="43137"/>
                    </a:srgbClr>
                  </a:outerShdw>
                </a:effectLst>
                <a:latin typeface="Segoe" pitchFamily="34" charset="0"/>
              </a:rPr>
              <a:t>Solver</a:t>
            </a:r>
            <a:endParaRPr kumimoji="0" lang="en-US" sz="20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2" name="Content Placeholder 9"/>
          <p:cNvSpPr txBox="1">
            <a:spLocks/>
          </p:cNvSpPr>
          <p:nvPr/>
        </p:nvSpPr>
        <p:spPr>
          <a:xfrm>
            <a:off x="7699907" y="1924374"/>
            <a:ext cx="1126037" cy="3014158"/>
          </a:xfrm>
          <a:prstGeom prst="rect">
            <a:avLst/>
          </a:prstGeom>
        </p:spPr>
        <p:txBody>
          <a:bodyPr vert="horz" wrap="square" lIns="0" tIns="0" rIns="0" bIns="0" rtlCol="0">
            <a:spAutoFit/>
          </a:bodyPr>
          <a:lstStyle/>
          <a:p>
            <a:pPr marL="384954" lvl="0" indent="-384954">
              <a:lnSpc>
                <a:spcPct val="90000"/>
              </a:lnSpc>
              <a:spcBef>
                <a:spcPct val="20000"/>
              </a:spcBef>
              <a:spcAft>
                <a:spcPts val="400"/>
              </a:spcAft>
              <a:buSzPct val="90000"/>
            </a:pPr>
            <a:r>
              <a:rPr kumimoji="0" lang="en-US" sz="2800" b="1" i="0" u="none" strike="noStrike" kern="1200" cap="none" spc="0" normalizeH="0" baseline="0" noProof="0" dirty="0" smtClean="0">
                <a:ln>
                  <a:noFill/>
                </a:ln>
                <a:solidFill>
                  <a:schemeClr val="bg1"/>
                </a:solidFill>
                <a:effectLst/>
                <a:uLnTx/>
                <a:uFillTx/>
                <a:latin typeface="Cordia New" pitchFamily="34" charset="-34"/>
                <a:ea typeface="+mn-ea"/>
                <a:cs typeface="Cordia New" pitchFamily="34" charset="-34"/>
              </a:rPr>
              <a:t>x</a:t>
            </a:r>
            <a:r>
              <a:rPr kumimoji="0" lang="en-US" sz="2800" b="1" i="0" u="none" strike="noStrike" kern="1200" cap="none" spc="0" normalizeH="0" baseline="-25000" noProof="0" dirty="0" smtClean="0">
                <a:ln>
                  <a:noFill/>
                </a:ln>
                <a:solidFill>
                  <a:schemeClr val="bg1"/>
                </a:solidFill>
                <a:effectLst/>
                <a:uLnTx/>
                <a:uFillTx/>
                <a:latin typeface="Cordia New" pitchFamily="34" charset="-34"/>
                <a:ea typeface="+mn-ea"/>
                <a:cs typeface="Cordia New" pitchFamily="34" charset="-34"/>
              </a:rPr>
              <a:t>0 </a:t>
            </a:r>
            <a:r>
              <a:rPr lang="en-US" sz="2800" b="1" dirty="0" smtClean="0">
                <a:solidFill>
                  <a:schemeClr val="bg1"/>
                </a:solidFill>
                <a:latin typeface="Cordia New" pitchFamily="34" charset="-34"/>
                <a:cs typeface="Cordia New" pitchFamily="34" charset="-34"/>
              </a:rPr>
              <a:t>= 2</a:t>
            </a:r>
          </a:p>
          <a:p>
            <a:pPr marL="384954" lvl="0" indent="-384954">
              <a:lnSpc>
                <a:spcPct val="90000"/>
              </a:lnSpc>
              <a:spcBef>
                <a:spcPct val="20000"/>
              </a:spcBef>
              <a:spcAft>
                <a:spcPts val="400"/>
              </a:spcAft>
              <a:buSzPct val="90000"/>
            </a:pPr>
            <a:r>
              <a:rPr lang="en-US" sz="2800" b="1" dirty="0" smtClean="0">
                <a:solidFill>
                  <a:schemeClr val="bg1"/>
                </a:solidFill>
                <a:latin typeface="Cordia New" pitchFamily="34" charset="-34"/>
                <a:cs typeface="Cordia New" pitchFamily="34" charset="-34"/>
              </a:rPr>
              <a:t>y</a:t>
            </a:r>
            <a:r>
              <a:rPr lang="en-US" sz="2800" b="1" baseline="-25000" dirty="0" smtClean="0">
                <a:solidFill>
                  <a:schemeClr val="bg1"/>
                </a:solidFill>
                <a:latin typeface="Cordia New" pitchFamily="34" charset="-34"/>
                <a:cs typeface="Cordia New" pitchFamily="34" charset="-34"/>
              </a:rPr>
              <a:t>0</a:t>
            </a:r>
            <a:r>
              <a:rPr lang="en-US" sz="2800" b="1" dirty="0" smtClean="0">
                <a:solidFill>
                  <a:schemeClr val="bg1"/>
                </a:solidFill>
                <a:latin typeface="Cordia New" pitchFamily="34" charset="-34"/>
                <a:cs typeface="Cordia New" pitchFamily="34" charset="-34"/>
              </a:rPr>
              <a:t> = 4</a:t>
            </a:r>
          </a:p>
          <a:p>
            <a:pPr marL="384954" indent="-384954">
              <a:lnSpc>
                <a:spcPct val="90000"/>
              </a:lnSpc>
              <a:spcBef>
                <a:spcPct val="20000"/>
              </a:spcBef>
              <a:spcAft>
                <a:spcPts val="400"/>
              </a:spcAft>
              <a:buSzPct val="90000"/>
            </a:pPr>
            <a:r>
              <a:rPr lang="en-US" sz="2800" dirty="0" smtClean="0">
                <a:solidFill>
                  <a:schemeClr val="bg1"/>
                </a:solidFill>
                <a:latin typeface="Cordia New" pitchFamily="34" charset="-34"/>
                <a:cs typeface="Cordia New" pitchFamily="34" charset="-34"/>
              </a:rPr>
              <a:t>m</a:t>
            </a:r>
            <a:r>
              <a:rPr lang="en-US" sz="2800" baseline="-25000" dirty="0" smtClean="0">
                <a:solidFill>
                  <a:schemeClr val="bg1"/>
                </a:solidFill>
                <a:latin typeface="Cordia New" pitchFamily="34" charset="-34"/>
                <a:cs typeface="Cordia New" pitchFamily="34" charset="-34"/>
              </a:rPr>
              <a:t>0</a:t>
            </a:r>
            <a:r>
              <a:rPr lang="en-US" sz="2800" dirty="0" smtClean="0">
                <a:solidFill>
                  <a:schemeClr val="bg1"/>
                </a:solidFill>
                <a:latin typeface="Cordia New" pitchFamily="34" charset="-34"/>
                <a:cs typeface="Cordia New" pitchFamily="34" charset="-34"/>
              </a:rPr>
              <a:t> = 2</a:t>
            </a:r>
          </a:p>
          <a:p>
            <a:pPr marL="384954" indent="-384954">
              <a:lnSpc>
                <a:spcPct val="90000"/>
              </a:lnSpc>
              <a:spcBef>
                <a:spcPct val="20000"/>
              </a:spcBef>
              <a:spcAft>
                <a:spcPts val="400"/>
              </a:spcAft>
              <a:buSzPct val="90000"/>
            </a:pPr>
            <a:r>
              <a:rPr lang="en-US" sz="2800" dirty="0" smtClean="0">
                <a:solidFill>
                  <a:schemeClr val="bg1"/>
                </a:solidFill>
                <a:latin typeface="Cordia New" pitchFamily="34" charset="-34"/>
                <a:cs typeface="Cordia New" pitchFamily="34" charset="-34"/>
              </a:rPr>
              <a:t>x</a:t>
            </a:r>
            <a:r>
              <a:rPr lang="en-US" sz="2800" baseline="-25000" dirty="0" smtClean="0">
                <a:solidFill>
                  <a:schemeClr val="bg1"/>
                </a:solidFill>
                <a:latin typeface="Cordia New" pitchFamily="34" charset="-34"/>
                <a:cs typeface="Cordia New" pitchFamily="34" charset="-34"/>
              </a:rPr>
              <a:t>1 </a:t>
            </a:r>
            <a:r>
              <a:rPr lang="en-US" sz="2800" dirty="0" smtClean="0">
                <a:solidFill>
                  <a:schemeClr val="bg1"/>
                </a:solidFill>
                <a:latin typeface="Cordia New" pitchFamily="34" charset="-34"/>
                <a:cs typeface="Cordia New" pitchFamily="34" charset="-34"/>
              </a:rPr>
              <a:t>= 4</a:t>
            </a:r>
          </a:p>
          <a:p>
            <a:pPr marL="384954" indent="-384954">
              <a:lnSpc>
                <a:spcPct val="90000"/>
              </a:lnSpc>
              <a:spcBef>
                <a:spcPct val="20000"/>
              </a:spcBef>
              <a:spcAft>
                <a:spcPts val="400"/>
              </a:spcAft>
              <a:buSzPct val="90000"/>
            </a:pPr>
            <a:r>
              <a:rPr lang="en-US" sz="2800" dirty="0" smtClean="0">
                <a:solidFill>
                  <a:schemeClr val="bg1"/>
                </a:solidFill>
                <a:latin typeface="Cordia New" pitchFamily="34" charset="-34"/>
                <a:cs typeface="Cordia New" pitchFamily="34" charset="-34"/>
              </a:rPr>
              <a:t>y</a:t>
            </a:r>
            <a:r>
              <a:rPr lang="en-US" sz="2800" baseline="-25000" dirty="0" smtClean="0">
                <a:solidFill>
                  <a:schemeClr val="bg1"/>
                </a:solidFill>
                <a:latin typeface="Cordia New" pitchFamily="34" charset="-34"/>
                <a:cs typeface="Cordia New" pitchFamily="34" charset="-34"/>
              </a:rPr>
              <a:t>1 </a:t>
            </a:r>
            <a:r>
              <a:rPr lang="en-US" sz="2800" dirty="0" smtClean="0">
                <a:solidFill>
                  <a:schemeClr val="bg1"/>
                </a:solidFill>
                <a:latin typeface="Cordia New" pitchFamily="34" charset="-34"/>
                <a:cs typeface="Cordia New" pitchFamily="34" charset="-34"/>
              </a:rPr>
              <a:t>= 2</a:t>
            </a:r>
          </a:p>
          <a:p>
            <a:pPr marL="384954" indent="-384954">
              <a:lnSpc>
                <a:spcPct val="90000"/>
              </a:lnSpc>
              <a:spcBef>
                <a:spcPct val="20000"/>
              </a:spcBef>
              <a:spcAft>
                <a:spcPts val="400"/>
              </a:spcAft>
              <a:buSzPct val="90000"/>
            </a:pPr>
            <a:r>
              <a:rPr lang="en-US" sz="2800" dirty="0" smtClean="0">
                <a:solidFill>
                  <a:schemeClr val="bg1"/>
                </a:solidFill>
                <a:latin typeface="Cordia New" pitchFamily="34" charset="-34"/>
                <a:cs typeface="Cordia New" pitchFamily="34" charset="-34"/>
              </a:rPr>
              <a:t>m</a:t>
            </a:r>
            <a:r>
              <a:rPr lang="en-US" sz="2800" baseline="-25000" dirty="0" smtClean="0">
                <a:solidFill>
                  <a:schemeClr val="bg1"/>
                </a:solidFill>
                <a:latin typeface="Cordia New" pitchFamily="34" charset="-34"/>
                <a:cs typeface="Cordia New" pitchFamily="34" charset="-34"/>
              </a:rPr>
              <a:t>1</a:t>
            </a:r>
            <a:r>
              <a:rPr lang="en-US" sz="2800" dirty="0" smtClean="0">
                <a:solidFill>
                  <a:schemeClr val="bg1"/>
                </a:solidFill>
                <a:latin typeface="Cordia New" pitchFamily="34" charset="-34"/>
                <a:cs typeface="Cordia New" pitchFamily="34" charset="-34"/>
              </a:rPr>
              <a:t> = 0</a:t>
            </a:r>
          </a:p>
        </p:txBody>
      </p:sp>
      <p:sp>
        <p:nvSpPr>
          <p:cNvPr id="13" name="Right Arrow 12"/>
          <p:cNvSpPr/>
          <p:nvPr/>
        </p:nvSpPr>
        <p:spPr bwMode="auto">
          <a:xfrm>
            <a:off x="2537787" y="2606571"/>
            <a:ext cx="1254052" cy="630936"/>
          </a:xfrm>
          <a:prstGeom prst="rightArrow">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rPr>
              <a:t>SSA</a:t>
            </a:r>
          </a:p>
        </p:txBody>
      </p:sp>
    </p:spTree>
    <p:custDataLst>
      <p:tags r:id="rId1"/>
    </p:custData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11" grpId="0" animBg="1"/>
      <p:bldP spid="12" grpId="0"/>
      <p:bldP spid="13"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PEX </a:t>
            </a:r>
            <a:r>
              <a:rPr lang="en-US" dirty="0" smtClean="0"/>
              <a:t>↔ Z3</a:t>
            </a:r>
            <a:endParaRPr lang="en-US"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3849157469"/>
              </p:ext>
            </p:extLst>
          </p:nvPr>
        </p:nvGraphicFramePr>
        <p:xfrm>
          <a:off x="152400" y="977439"/>
          <a:ext cx="8859520" cy="588056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49107679"/>
      </p:ext>
    </p:extLst>
  </p:cSld>
  <p:clrMapOvr>
    <a:masterClrMapping/>
  </p:clrMapOvr>
  <p:transition>
    <p:fade/>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latin typeface="Calibri" pitchFamily="34" charset="0"/>
              </a:rPr>
              <a:t>Type checking</a:t>
            </a:r>
            <a:endParaRPr lang="en-US" dirty="0">
              <a:latin typeface="Calibri" pitchFamily="34" charset="0"/>
            </a:endParaRPr>
          </a:p>
        </p:txBody>
      </p:sp>
      <p:sp>
        <p:nvSpPr>
          <p:cNvPr id="10" name="Content Placeholder 9"/>
          <p:cNvSpPr>
            <a:spLocks noGrp="1"/>
          </p:cNvSpPr>
          <p:nvPr>
            <p:ph idx="1"/>
          </p:nvPr>
        </p:nvSpPr>
        <p:spPr/>
        <p:txBody>
          <a:bodyPr/>
          <a:lstStyle/>
          <a:p>
            <a:pPr marL="0">
              <a:spcBef>
                <a:spcPts val="0"/>
              </a:spcBef>
              <a:buNone/>
            </a:pPr>
            <a:r>
              <a:rPr lang="en-US" sz="3600" dirty="0" smtClean="0">
                <a:latin typeface="Cordia New" pitchFamily="34" charset="-34"/>
                <a:cs typeface="Cordia New" pitchFamily="34" charset="-34"/>
              </a:rPr>
              <a:t>Signature:</a:t>
            </a:r>
          </a:p>
          <a:p>
            <a:pPr marL="0">
              <a:spcBef>
                <a:spcPts val="0"/>
              </a:spcBef>
              <a:buNone/>
            </a:pPr>
            <a:r>
              <a:rPr lang="en-US" sz="3600" b="1" dirty="0" smtClean="0">
                <a:latin typeface="Cordia New" pitchFamily="34" charset="-34"/>
                <a:cs typeface="Cordia New" pitchFamily="34" charset="-34"/>
              </a:rPr>
              <a:t>div : </a:t>
            </a:r>
            <a:r>
              <a:rPr lang="en-US" sz="3600" b="1" dirty="0" err="1" smtClean="0">
                <a:latin typeface="Cordia New" pitchFamily="34" charset="-34"/>
                <a:cs typeface="Cordia New" pitchFamily="34" charset="-34"/>
              </a:rPr>
              <a:t>int</a:t>
            </a:r>
            <a:r>
              <a:rPr lang="en-US" sz="3600" b="1" dirty="0" smtClean="0">
                <a:latin typeface="Cordia New" pitchFamily="34" charset="-34"/>
                <a:cs typeface="Cordia New" pitchFamily="34" charset="-34"/>
              </a:rPr>
              <a:t>, </a:t>
            </a:r>
            <a:r>
              <a:rPr lang="en-US" sz="3600" b="1" dirty="0" smtClean="0">
                <a:latin typeface="Cordia New" pitchFamily="34" charset="-34"/>
                <a:cs typeface="Cordia New" pitchFamily="34" charset="-34"/>
                <a:sym typeface="Symbol"/>
              </a:rPr>
              <a:t> { x : </a:t>
            </a:r>
            <a:r>
              <a:rPr lang="en-US" sz="3600" b="1" dirty="0" err="1" smtClean="0">
                <a:latin typeface="Cordia New" pitchFamily="34" charset="-34"/>
                <a:cs typeface="Cordia New" pitchFamily="34" charset="-34"/>
                <a:sym typeface="Symbol"/>
              </a:rPr>
              <a:t>int</a:t>
            </a:r>
            <a:r>
              <a:rPr lang="en-US" sz="3600" b="1" dirty="0" smtClean="0">
                <a:latin typeface="Cordia New" pitchFamily="34" charset="-34"/>
                <a:cs typeface="Cordia New" pitchFamily="34" charset="-34"/>
                <a:sym typeface="Symbol"/>
              </a:rPr>
              <a:t> | x  0 }  </a:t>
            </a:r>
            <a:r>
              <a:rPr lang="en-US" sz="3600" b="1" dirty="0" err="1" smtClean="0">
                <a:latin typeface="Cordia New" pitchFamily="34" charset="-34"/>
                <a:cs typeface="Cordia New" pitchFamily="34" charset="-34"/>
                <a:sym typeface="Symbol"/>
              </a:rPr>
              <a:t>int</a:t>
            </a:r>
            <a:endParaRPr lang="en-US" sz="3600" dirty="0" smtClean="0">
              <a:latin typeface="Cordia New" pitchFamily="34" charset="-34"/>
              <a:cs typeface="Cordia New" pitchFamily="34" charset="-34"/>
            </a:endParaRPr>
          </a:p>
        </p:txBody>
      </p:sp>
      <p:sp>
        <p:nvSpPr>
          <p:cNvPr id="15" name="Rectangular Callout 14"/>
          <p:cNvSpPr/>
          <p:nvPr/>
        </p:nvSpPr>
        <p:spPr bwMode="auto">
          <a:xfrm>
            <a:off x="6104964" y="2859742"/>
            <a:ext cx="2590800" cy="896470"/>
          </a:xfrm>
          <a:prstGeom prst="wedgeRectCallout">
            <a:avLst>
              <a:gd name="adj1" fmla="val -139141"/>
              <a:gd name="adj2" fmla="val -88795"/>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kumimoji="0" lang="en-US" sz="2800" b="0" i="0" u="none" strike="noStrike" cap="none" normalizeH="0" baseline="0" dirty="0" smtClean="0">
                <a:solidFill>
                  <a:schemeClr val="bg1"/>
                </a:solidFill>
                <a:latin typeface="Segoe" pitchFamily="34" charset="0"/>
              </a:rPr>
              <a:t>Subtype</a:t>
            </a:r>
          </a:p>
        </p:txBody>
      </p:sp>
      <p:sp>
        <p:nvSpPr>
          <p:cNvPr id="18" name="Content Placeholder 9"/>
          <p:cNvSpPr txBox="1">
            <a:spLocks/>
          </p:cNvSpPr>
          <p:nvPr/>
        </p:nvSpPr>
        <p:spPr>
          <a:xfrm>
            <a:off x="802163" y="3197436"/>
            <a:ext cx="5446238" cy="1495794"/>
          </a:xfrm>
          <a:prstGeom prst="rect">
            <a:avLst/>
          </a:prstGeom>
        </p:spPr>
        <p:txBody>
          <a:bodyPr vert="horz" lIns="0" tIns="0" rIns="0" bIns="0" rtlCol="0">
            <a:spAutoFit/>
          </a:bodyPr>
          <a:lstStyle/>
          <a:p>
            <a:pPr marL="0" marR="0" lvl="0" indent="-384954" algn="l" defTabSz="914363" rtl="0" eaLnBrk="1" fontAlgn="auto" latinLnBrk="0" hangingPunct="1">
              <a:lnSpc>
                <a:spcPct val="90000"/>
              </a:lnSpc>
              <a:spcBef>
                <a:spcPts val="0"/>
              </a:spcBef>
              <a:spcAft>
                <a:spcPts val="0"/>
              </a:spcAft>
              <a:buClrTx/>
              <a:buSzPct val="90000"/>
              <a:buFontTx/>
              <a:buNone/>
              <a:tabLst/>
              <a:defRPr/>
            </a:pPr>
            <a:r>
              <a:rPr lang="en-US" sz="3600" dirty="0" smtClean="0">
                <a:solidFill>
                  <a:schemeClr val="bg1"/>
                </a:solidFill>
                <a:latin typeface="Cordia New" pitchFamily="34" charset="-34"/>
                <a:cs typeface="Cordia New" pitchFamily="34" charset="-34"/>
              </a:rPr>
              <a:t>Call site</a:t>
            </a:r>
            <a:r>
              <a:rPr kumimoji="0" lang="en-US" sz="3600" b="0" i="0" u="none" strike="noStrike" kern="1200" cap="none" spc="0" normalizeH="0" baseline="0" noProof="0" dirty="0" smtClean="0">
                <a:ln>
                  <a:noFill/>
                </a:ln>
                <a:solidFill>
                  <a:schemeClr val="bg1"/>
                </a:solidFill>
                <a:effectLst/>
                <a:uLnTx/>
                <a:uFillTx/>
                <a:latin typeface="Cordia New" pitchFamily="34" charset="-34"/>
                <a:ea typeface="+mn-ea"/>
                <a:cs typeface="Cordia New" pitchFamily="34" charset="-34"/>
              </a:rPr>
              <a:t>:</a:t>
            </a:r>
          </a:p>
          <a:p>
            <a:pPr lvl="0" indent="-384954">
              <a:lnSpc>
                <a:spcPct val="90000"/>
              </a:lnSpc>
              <a:buSzPct val="90000"/>
            </a:pPr>
            <a:r>
              <a:rPr lang="en-US" sz="3600" b="1" dirty="0" smtClean="0">
                <a:solidFill>
                  <a:schemeClr val="bg1"/>
                </a:solidFill>
                <a:latin typeface="Cordia New" pitchFamily="34" charset="-34"/>
                <a:cs typeface="Cordia New" pitchFamily="34" charset="-34"/>
              </a:rPr>
              <a:t>if a </a:t>
            </a:r>
            <a:r>
              <a:rPr lang="en-US" sz="3600" dirty="0" smtClean="0">
                <a:solidFill>
                  <a:schemeClr val="bg1"/>
                </a:solidFill>
                <a:latin typeface="Cordia New" pitchFamily="34" charset="-34"/>
                <a:cs typeface="Cordia New" pitchFamily="34" charset="-34"/>
                <a:sym typeface="Symbol"/>
              </a:rPr>
              <a:t> </a:t>
            </a:r>
            <a:r>
              <a:rPr lang="en-US" sz="3600" b="1" dirty="0" smtClean="0">
                <a:solidFill>
                  <a:schemeClr val="bg1"/>
                </a:solidFill>
                <a:latin typeface="Cordia New" pitchFamily="34" charset="-34"/>
                <a:cs typeface="Cordia New" pitchFamily="34" charset="-34"/>
                <a:sym typeface="Symbol"/>
              </a:rPr>
              <a:t>1 and</a:t>
            </a:r>
            <a:r>
              <a:rPr lang="en-US" sz="3600" b="1" dirty="0" smtClean="0">
                <a:solidFill>
                  <a:schemeClr val="bg1"/>
                </a:solidFill>
                <a:latin typeface="Cordia New" pitchFamily="34" charset="-34"/>
                <a:cs typeface="Cordia New" pitchFamily="34" charset="-34"/>
              </a:rPr>
              <a:t> a </a:t>
            </a:r>
            <a:r>
              <a:rPr lang="en-US" sz="3600" dirty="0" smtClean="0">
                <a:solidFill>
                  <a:schemeClr val="bg1"/>
                </a:solidFill>
                <a:latin typeface="Cordia New" pitchFamily="34" charset="-34"/>
                <a:cs typeface="Cordia New" pitchFamily="34" charset="-34"/>
                <a:sym typeface="Symbol"/>
              </a:rPr>
              <a:t></a:t>
            </a:r>
            <a:r>
              <a:rPr kumimoji="0" lang="en-US" sz="3600" b="1" i="0" u="none" strike="noStrike" kern="1200" cap="none" spc="0" normalizeH="0" baseline="0" noProof="0" dirty="0" smtClean="0">
                <a:ln>
                  <a:noFill/>
                </a:ln>
                <a:solidFill>
                  <a:schemeClr val="bg1"/>
                </a:solidFill>
                <a:effectLst/>
                <a:uLnTx/>
                <a:uFillTx/>
                <a:latin typeface="Cordia New" pitchFamily="34" charset="-34"/>
                <a:ea typeface="+mn-ea"/>
                <a:cs typeface="Cordia New" pitchFamily="34" charset="-34"/>
              </a:rPr>
              <a:t> b then</a:t>
            </a:r>
          </a:p>
          <a:p>
            <a:pPr lvl="0" indent="-384954">
              <a:lnSpc>
                <a:spcPct val="90000"/>
              </a:lnSpc>
              <a:buSzPct val="90000"/>
            </a:pPr>
            <a:r>
              <a:rPr lang="en-US" sz="3600" b="1" dirty="0" smtClean="0">
                <a:solidFill>
                  <a:schemeClr val="bg1"/>
                </a:solidFill>
                <a:latin typeface="Cordia New" pitchFamily="34" charset="-34"/>
                <a:cs typeface="Cordia New" pitchFamily="34" charset="-34"/>
              </a:rPr>
              <a:t>	return div(a, b)</a:t>
            </a:r>
            <a:endParaRPr kumimoji="0" lang="en-US" sz="3600" b="1" i="0" u="none" strike="noStrike" kern="1200" cap="none" spc="0" normalizeH="0" baseline="0" noProof="0" dirty="0" smtClean="0">
              <a:ln>
                <a:noFill/>
              </a:ln>
              <a:solidFill>
                <a:schemeClr val="bg1"/>
              </a:solidFill>
              <a:effectLst/>
              <a:uLnTx/>
              <a:uFillTx/>
              <a:latin typeface="Cordia New" pitchFamily="34" charset="-34"/>
              <a:ea typeface="+mn-ea"/>
              <a:cs typeface="Cordia New" pitchFamily="34" charset="-34"/>
            </a:endParaRPr>
          </a:p>
        </p:txBody>
      </p:sp>
      <p:sp>
        <p:nvSpPr>
          <p:cNvPr id="19" name="Content Placeholder 9"/>
          <p:cNvSpPr txBox="1">
            <a:spLocks/>
          </p:cNvSpPr>
          <p:nvPr/>
        </p:nvSpPr>
        <p:spPr>
          <a:xfrm>
            <a:off x="793198" y="5035208"/>
            <a:ext cx="5446238" cy="997196"/>
          </a:xfrm>
          <a:prstGeom prst="rect">
            <a:avLst/>
          </a:prstGeom>
        </p:spPr>
        <p:txBody>
          <a:bodyPr vert="horz" lIns="0" tIns="0" rIns="0" bIns="0" rtlCol="0">
            <a:spAutoFit/>
          </a:bodyPr>
          <a:lstStyle/>
          <a:p>
            <a:pPr marL="0" marR="0" lvl="0" indent="-384954" algn="l" defTabSz="914363" rtl="0" eaLnBrk="1" fontAlgn="auto" latinLnBrk="0" hangingPunct="1">
              <a:lnSpc>
                <a:spcPct val="90000"/>
              </a:lnSpc>
              <a:spcBef>
                <a:spcPts val="0"/>
              </a:spcBef>
              <a:spcAft>
                <a:spcPts val="0"/>
              </a:spcAft>
              <a:buClrTx/>
              <a:buSzPct val="90000"/>
              <a:buFontTx/>
              <a:buNone/>
              <a:tabLst/>
              <a:defRPr/>
            </a:pPr>
            <a:r>
              <a:rPr lang="en-US" sz="3600" noProof="0" dirty="0" smtClean="0">
                <a:solidFill>
                  <a:schemeClr val="bg1"/>
                </a:solidFill>
                <a:latin typeface="Cordia New" pitchFamily="34" charset="-34"/>
                <a:cs typeface="Cordia New" pitchFamily="34" charset="-34"/>
              </a:rPr>
              <a:t>Verification condition</a:t>
            </a:r>
            <a:endParaRPr kumimoji="0" lang="en-US" sz="3600" b="0" i="0" u="none" strike="noStrike" kern="1200" cap="none" spc="0" normalizeH="0" baseline="0" noProof="0" dirty="0" smtClean="0">
              <a:ln>
                <a:noFill/>
              </a:ln>
              <a:solidFill>
                <a:schemeClr val="bg1"/>
              </a:solidFill>
              <a:effectLst/>
              <a:uLnTx/>
              <a:uFillTx/>
              <a:latin typeface="Cordia New" pitchFamily="34" charset="-34"/>
              <a:ea typeface="+mn-ea"/>
              <a:cs typeface="Cordia New" pitchFamily="34" charset="-34"/>
            </a:endParaRPr>
          </a:p>
          <a:p>
            <a:pPr lvl="0" indent="-384954">
              <a:lnSpc>
                <a:spcPct val="90000"/>
              </a:lnSpc>
              <a:buSzPct val="90000"/>
            </a:pPr>
            <a:r>
              <a:rPr lang="en-US" sz="3600" b="1" dirty="0" smtClean="0">
                <a:solidFill>
                  <a:schemeClr val="bg1"/>
                </a:solidFill>
                <a:latin typeface="Cordia New" pitchFamily="34" charset="-34"/>
                <a:cs typeface="Cordia New" pitchFamily="34" charset="-34"/>
              </a:rPr>
              <a:t>a </a:t>
            </a:r>
            <a:r>
              <a:rPr lang="en-US" sz="3600" dirty="0" smtClean="0">
                <a:solidFill>
                  <a:schemeClr val="bg1"/>
                </a:solidFill>
                <a:latin typeface="Cordia New" pitchFamily="34" charset="-34"/>
                <a:cs typeface="Cordia New" pitchFamily="34" charset="-34"/>
                <a:sym typeface="Symbol"/>
              </a:rPr>
              <a:t> </a:t>
            </a:r>
            <a:r>
              <a:rPr lang="en-US" sz="3600" b="1" dirty="0" smtClean="0">
                <a:solidFill>
                  <a:schemeClr val="bg1"/>
                </a:solidFill>
                <a:latin typeface="Cordia New" pitchFamily="34" charset="-34"/>
                <a:cs typeface="Cordia New" pitchFamily="34" charset="-34"/>
                <a:sym typeface="Symbol"/>
              </a:rPr>
              <a:t>1 and</a:t>
            </a:r>
            <a:r>
              <a:rPr lang="en-US" sz="3600" b="1" dirty="0" smtClean="0">
                <a:solidFill>
                  <a:schemeClr val="bg1"/>
                </a:solidFill>
                <a:latin typeface="Cordia New" pitchFamily="34" charset="-34"/>
                <a:cs typeface="Cordia New" pitchFamily="34" charset="-34"/>
              </a:rPr>
              <a:t> a </a:t>
            </a:r>
            <a:r>
              <a:rPr lang="en-US" sz="3600" dirty="0" smtClean="0">
                <a:solidFill>
                  <a:schemeClr val="bg1"/>
                </a:solidFill>
                <a:latin typeface="Cordia New" pitchFamily="34" charset="-34"/>
                <a:cs typeface="Cordia New" pitchFamily="34" charset="-34"/>
                <a:sym typeface="Symbol"/>
              </a:rPr>
              <a:t></a:t>
            </a:r>
            <a:r>
              <a:rPr kumimoji="0" lang="en-US" sz="3600" b="1" i="0" u="none" strike="noStrike" kern="1200" cap="none" spc="0" normalizeH="0" baseline="0" noProof="0" dirty="0" smtClean="0">
                <a:ln>
                  <a:noFill/>
                </a:ln>
                <a:solidFill>
                  <a:schemeClr val="bg1"/>
                </a:solidFill>
                <a:effectLst/>
                <a:uLnTx/>
                <a:uFillTx/>
                <a:latin typeface="Cordia New" pitchFamily="34" charset="-34"/>
                <a:ea typeface="+mn-ea"/>
                <a:cs typeface="Cordia New" pitchFamily="34" charset="-34"/>
              </a:rPr>
              <a:t> b implies</a:t>
            </a:r>
            <a:r>
              <a:rPr kumimoji="0" lang="en-US" sz="3600" b="1" i="0" u="none" strike="noStrike" kern="1200" cap="none" spc="0" normalizeH="0" noProof="0" dirty="0" smtClean="0">
                <a:ln>
                  <a:noFill/>
                </a:ln>
                <a:solidFill>
                  <a:schemeClr val="bg1"/>
                </a:solidFill>
                <a:effectLst/>
                <a:uLnTx/>
                <a:uFillTx/>
                <a:latin typeface="Cordia New" pitchFamily="34" charset="-34"/>
                <a:ea typeface="+mn-ea"/>
                <a:cs typeface="Cordia New" pitchFamily="34" charset="-34"/>
              </a:rPr>
              <a:t> b </a:t>
            </a:r>
            <a:r>
              <a:rPr kumimoji="0" lang="en-US" sz="3600" b="1" i="0" u="none" strike="noStrike" kern="1200" cap="none" spc="0" normalizeH="0" noProof="0" dirty="0" smtClean="0">
                <a:ln>
                  <a:noFill/>
                </a:ln>
                <a:solidFill>
                  <a:schemeClr val="bg1"/>
                </a:solidFill>
                <a:effectLst/>
                <a:uLnTx/>
                <a:uFillTx/>
                <a:latin typeface="Cordia New" pitchFamily="34" charset="-34"/>
                <a:ea typeface="+mn-ea"/>
                <a:cs typeface="Cordia New" pitchFamily="34" charset="-34"/>
                <a:sym typeface="Symbol"/>
              </a:rPr>
              <a:t> 0</a:t>
            </a:r>
            <a:endParaRPr kumimoji="0" lang="en-US" sz="3600" b="1" i="0" u="none" strike="noStrike" kern="1200" cap="none" spc="0" normalizeH="0" baseline="0" noProof="0" dirty="0" smtClean="0">
              <a:ln>
                <a:noFill/>
              </a:ln>
              <a:solidFill>
                <a:schemeClr val="bg1"/>
              </a:solidFill>
              <a:effectLst/>
              <a:uLnTx/>
              <a:uFillTx/>
              <a:latin typeface="Cordia New" pitchFamily="34" charset="-34"/>
              <a:ea typeface="+mn-ea"/>
              <a:cs typeface="Cordia New" pitchFamily="34" charset="-34"/>
            </a:endParaRPr>
          </a:p>
        </p:txBody>
      </p:sp>
    </p:spTree>
    <p:custDataLst>
      <p:tags r:id="rId1"/>
    </p:custData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4186" y="3333996"/>
            <a:ext cx="8382000" cy="747897"/>
          </a:xfrm>
        </p:spPr>
        <p:txBody>
          <a:bodyPr/>
          <a:lstStyle/>
          <a:p>
            <a:r>
              <a:rPr lang="en-US" dirty="0" smtClean="0">
                <a:solidFill>
                  <a:srgbClr val="0070C0"/>
                </a:solidFill>
              </a:rPr>
              <a:t>Summary</a:t>
            </a:r>
            <a:endParaRPr lang="en-US" dirty="0">
              <a:solidFill>
                <a:srgbClr val="0070C0"/>
              </a:solidFill>
            </a:endParaRPr>
          </a:p>
        </p:txBody>
      </p:sp>
    </p:spTree>
    <p:extLst>
      <p:ext uri="{BB962C8B-B14F-4D97-AF65-F5344CB8AC3E}">
        <p14:creationId xmlns:p14="http://schemas.microsoft.com/office/powerpoint/2010/main" val="2612474612"/>
      </p:ext>
    </p:extLst>
  </p:cSld>
  <p:clrMapOvr>
    <a:masterClrMapping/>
  </p:clrMapOvr>
  <p:transition>
    <p:fade/>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747897"/>
          </a:xfrm>
        </p:spPr>
        <p:txBody>
          <a:bodyPr/>
          <a:lstStyle/>
          <a:p>
            <a:r>
              <a:rPr lang="en-US" dirty="0" smtClean="0"/>
              <a:t>When to use SMT solvers</a:t>
            </a:r>
            <a:endParaRPr lang="en-US" dirty="0"/>
          </a:p>
        </p:txBody>
      </p:sp>
      <p:sp>
        <p:nvSpPr>
          <p:cNvPr id="3" name="Content Placeholder 2"/>
          <p:cNvSpPr>
            <a:spLocks noGrp="1"/>
          </p:cNvSpPr>
          <p:nvPr>
            <p:ph idx="1"/>
          </p:nvPr>
        </p:nvSpPr>
        <p:spPr>
          <a:xfrm>
            <a:off x="393357" y="1448156"/>
            <a:ext cx="8382000" cy="5256824"/>
          </a:xfrm>
        </p:spPr>
        <p:txBody>
          <a:bodyPr/>
          <a:lstStyle/>
          <a:p>
            <a:r>
              <a:rPr lang="en-US" dirty="0" smtClean="0"/>
              <a:t>To </a:t>
            </a:r>
            <a:r>
              <a:rPr lang="en-US" b="1" dirty="0" smtClean="0">
                <a:solidFill>
                  <a:srgbClr val="00B050"/>
                </a:solidFill>
              </a:rPr>
              <a:t>discharge</a:t>
            </a:r>
            <a:r>
              <a:rPr lang="en-US" dirty="0" smtClean="0">
                <a:solidFill>
                  <a:srgbClr val="00B050"/>
                </a:solidFill>
              </a:rPr>
              <a:t> </a:t>
            </a:r>
            <a:r>
              <a:rPr lang="en-US" dirty="0" smtClean="0"/>
              <a:t>basic theorems </a:t>
            </a:r>
            <a:r>
              <a:rPr lang="en-US" b="1" dirty="0" smtClean="0">
                <a:solidFill>
                  <a:srgbClr val="00B050"/>
                </a:solidFill>
              </a:rPr>
              <a:t>automatically</a:t>
            </a:r>
          </a:p>
          <a:p>
            <a:endParaRPr lang="en-US" b="1" dirty="0" smtClean="0">
              <a:solidFill>
                <a:srgbClr val="00B050"/>
              </a:solidFill>
            </a:endParaRPr>
          </a:p>
          <a:p>
            <a:r>
              <a:rPr lang="en-US" b="1" dirty="0" smtClean="0">
                <a:solidFill>
                  <a:srgbClr val="00B050"/>
                </a:solidFill>
              </a:rPr>
              <a:t>Larger search </a:t>
            </a:r>
            <a:r>
              <a:rPr lang="en-US" dirty="0" smtClean="0"/>
              <a:t>problems:</a:t>
            </a:r>
          </a:p>
          <a:p>
            <a:pPr marL="0" indent="0">
              <a:buNone/>
            </a:pPr>
            <a:r>
              <a:rPr lang="en-US" dirty="0"/>
              <a:t>	</a:t>
            </a:r>
            <a:r>
              <a:rPr lang="en-US" dirty="0" smtClean="0"/>
              <a:t>Integration with SAT solver cores enable </a:t>
            </a:r>
            <a:br>
              <a:rPr lang="en-US" dirty="0" smtClean="0"/>
            </a:br>
            <a:r>
              <a:rPr lang="en-US" dirty="0" smtClean="0"/>
              <a:t>	modern, efficient search algorithms.</a:t>
            </a:r>
            <a:br>
              <a:rPr lang="en-US" dirty="0" smtClean="0"/>
            </a:br>
            <a:endParaRPr lang="en-US" dirty="0" smtClean="0"/>
          </a:p>
          <a:p>
            <a:r>
              <a:rPr lang="en-US" dirty="0" smtClean="0"/>
              <a:t>When your problem uses </a:t>
            </a:r>
            <a:r>
              <a:rPr lang="en-US" b="1" dirty="0" smtClean="0">
                <a:solidFill>
                  <a:srgbClr val="00B050"/>
                </a:solidFill>
              </a:rPr>
              <a:t>common theories</a:t>
            </a:r>
            <a:r>
              <a:rPr lang="en-US" dirty="0" smtClean="0"/>
              <a:t>: </a:t>
            </a:r>
            <a:br>
              <a:rPr lang="en-US" dirty="0" smtClean="0"/>
            </a:br>
            <a:r>
              <a:rPr lang="en-US" dirty="0" smtClean="0"/>
              <a:t>	Arithmetic, Arrays, Data-types, bit-vectors. </a:t>
            </a:r>
          </a:p>
          <a:p>
            <a:endParaRPr lang="en-US" dirty="0" smtClean="0"/>
          </a:p>
          <a:p>
            <a:r>
              <a:rPr lang="en-US" dirty="0" smtClean="0"/>
              <a:t>Mostly </a:t>
            </a:r>
            <a:r>
              <a:rPr lang="en-US" b="1" dirty="0" smtClean="0">
                <a:solidFill>
                  <a:srgbClr val="00B050"/>
                </a:solidFill>
              </a:rPr>
              <a:t>ground</a:t>
            </a:r>
            <a:r>
              <a:rPr lang="en-US" dirty="0" smtClean="0"/>
              <a:t>, but with some support for quantifiers:</a:t>
            </a:r>
          </a:p>
          <a:p>
            <a:pPr marL="0" indent="0">
              <a:buNone/>
            </a:pPr>
            <a:r>
              <a:rPr lang="en-US" dirty="0" smtClean="0"/>
              <a:t>	Quantifier methods by instantiation</a:t>
            </a:r>
            <a:br>
              <a:rPr lang="en-US" dirty="0" smtClean="0"/>
            </a:br>
            <a:r>
              <a:rPr lang="en-US" dirty="0" smtClean="0"/>
              <a:t>	tuned for program verification problems</a:t>
            </a:r>
          </a:p>
        </p:txBody>
      </p:sp>
    </p:spTree>
    <p:extLst>
      <p:ext uri="{BB962C8B-B14F-4D97-AF65-F5344CB8AC3E}">
        <p14:creationId xmlns:p14="http://schemas.microsoft.com/office/powerpoint/2010/main" val="2171481757"/>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4186" y="3333996"/>
            <a:ext cx="8382000" cy="750205"/>
          </a:xfrm>
        </p:spPr>
        <p:txBody>
          <a:bodyPr/>
          <a:lstStyle/>
          <a:p>
            <a:r>
              <a:rPr lang="en-US" dirty="0" smtClean="0">
                <a:solidFill>
                  <a:srgbClr val="0070C0"/>
                </a:solidFill>
              </a:rPr>
              <a:t>The Logic of SMT Solvers </a:t>
            </a:r>
            <a:endParaRPr lang="en-US" dirty="0">
              <a:solidFill>
                <a:srgbClr val="0070C0"/>
              </a:solidFill>
            </a:endParaRPr>
          </a:p>
        </p:txBody>
      </p:sp>
    </p:spTree>
    <p:extLst>
      <p:ext uri="{BB962C8B-B14F-4D97-AF65-F5344CB8AC3E}">
        <p14:creationId xmlns:p14="http://schemas.microsoft.com/office/powerpoint/2010/main" val="2811018818"/>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747897"/>
          </a:xfrm>
        </p:spPr>
        <p:txBody>
          <a:bodyPr/>
          <a:lstStyle/>
          <a:p>
            <a:r>
              <a:rPr lang="en-US" dirty="0" smtClean="0"/>
              <a:t>The Logic of SMT Solvers</a:t>
            </a:r>
            <a:endParaRPr lang="en-US" dirty="0"/>
          </a:p>
        </p:txBody>
      </p:sp>
      <p:sp>
        <p:nvSpPr>
          <p:cNvPr id="3" name="Content Placeholder 2"/>
          <p:cNvSpPr>
            <a:spLocks noGrp="1"/>
          </p:cNvSpPr>
          <p:nvPr>
            <p:ph idx="1"/>
          </p:nvPr>
        </p:nvSpPr>
        <p:spPr>
          <a:xfrm>
            <a:off x="381000" y="1412875"/>
            <a:ext cx="8382000" cy="4715137"/>
          </a:xfrm>
        </p:spPr>
        <p:txBody>
          <a:bodyPr/>
          <a:lstStyle/>
          <a:p>
            <a:pPr marL="0" indent="0">
              <a:buNone/>
            </a:pPr>
            <a:r>
              <a:rPr lang="en-US" dirty="0" smtClean="0"/>
              <a:t>SMT: </a:t>
            </a:r>
            <a:r>
              <a:rPr lang="en-US" dirty="0" err="1" smtClean="0"/>
              <a:t>Satisfiability</a:t>
            </a:r>
            <a:r>
              <a:rPr lang="en-US" dirty="0" smtClean="0"/>
              <a:t> Modulo Theories</a:t>
            </a:r>
          </a:p>
          <a:p>
            <a:endParaRPr lang="en-US" dirty="0" smtClean="0"/>
          </a:p>
          <a:p>
            <a:pPr marL="0" indent="0">
              <a:buNone/>
            </a:pPr>
            <a:r>
              <a:rPr lang="en-US" b="1" dirty="0" smtClean="0"/>
              <a:t>Input</a:t>
            </a:r>
            <a:r>
              <a:rPr lang="en-US" dirty="0" smtClean="0"/>
              <a:t>: a </a:t>
            </a:r>
            <a:r>
              <a:rPr lang="en-US" b="1" dirty="0" smtClean="0">
                <a:solidFill>
                  <a:srgbClr val="00B050"/>
                </a:solidFill>
              </a:rPr>
              <a:t>first-order</a:t>
            </a:r>
            <a:r>
              <a:rPr lang="en-US" dirty="0" smtClean="0"/>
              <a:t> formula </a:t>
            </a:r>
            <a:r>
              <a:rPr lang="en-US" dirty="0" smtClean="0">
                <a:sym typeface="Symbol"/>
              </a:rPr>
              <a:t> over background theory</a:t>
            </a:r>
          </a:p>
          <a:p>
            <a:pPr marL="0" indent="0">
              <a:buNone/>
            </a:pPr>
            <a:r>
              <a:rPr lang="en-US" b="1" dirty="0" smtClean="0"/>
              <a:t>Output</a:t>
            </a:r>
            <a:r>
              <a:rPr lang="en-US" dirty="0" smtClean="0"/>
              <a:t>: is </a:t>
            </a:r>
            <a:r>
              <a:rPr lang="en-US" dirty="0">
                <a:sym typeface="Symbol"/>
              </a:rPr>
              <a:t> </a:t>
            </a:r>
            <a:r>
              <a:rPr lang="en-US" dirty="0" err="1" smtClean="0">
                <a:sym typeface="Symbol"/>
              </a:rPr>
              <a:t>satisfiable</a:t>
            </a:r>
            <a:r>
              <a:rPr lang="en-US" dirty="0">
                <a:sym typeface="Symbol"/>
              </a:rPr>
              <a:t>?</a:t>
            </a:r>
            <a:endParaRPr lang="en-US" dirty="0" smtClean="0">
              <a:sym typeface="Symbol"/>
            </a:endParaRPr>
          </a:p>
          <a:p>
            <a:pPr lvl="1"/>
            <a:r>
              <a:rPr lang="en-US" dirty="0" smtClean="0">
                <a:sym typeface="Symbol"/>
              </a:rPr>
              <a:t>does </a:t>
            </a:r>
            <a:r>
              <a:rPr lang="en-US" dirty="0">
                <a:sym typeface="Symbol"/>
              </a:rPr>
              <a:t> </a:t>
            </a:r>
            <a:r>
              <a:rPr lang="en-US" dirty="0" smtClean="0">
                <a:sym typeface="Symbol"/>
              </a:rPr>
              <a:t>have a model?</a:t>
            </a:r>
          </a:p>
          <a:p>
            <a:pPr lvl="1"/>
            <a:r>
              <a:rPr lang="en-US" dirty="0" smtClean="0">
                <a:sym typeface="Symbol"/>
              </a:rPr>
              <a:t>Is there a refutation of </a:t>
            </a:r>
            <a:r>
              <a:rPr lang="en-US" dirty="0">
                <a:sym typeface="Symbol"/>
              </a:rPr>
              <a:t> </a:t>
            </a:r>
            <a:r>
              <a:rPr lang="en-US" dirty="0" smtClean="0">
                <a:sym typeface="Symbol"/>
              </a:rPr>
              <a:t> = proof of ?</a:t>
            </a:r>
          </a:p>
          <a:p>
            <a:endParaRPr lang="en-US" dirty="0" smtClean="0"/>
          </a:p>
          <a:p>
            <a:pPr marL="0" indent="0">
              <a:buNone/>
            </a:pPr>
            <a:r>
              <a:rPr lang="en-US" dirty="0" smtClean="0"/>
              <a:t>For most SMT solvers: </a:t>
            </a:r>
            <a:r>
              <a:rPr lang="en-US" dirty="0">
                <a:sym typeface="Symbol"/>
              </a:rPr>
              <a:t></a:t>
            </a:r>
            <a:r>
              <a:rPr lang="en-US" dirty="0" smtClean="0"/>
              <a:t> is a ground formula </a:t>
            </a:r>
          </a:p>
          <a:p>
            <a:pPr lvl="1"/>
            <a:r>
              <a:rPr lang="en-US" dirty="0" smtClean="0"/>
              <a:t>Background </a:t>
            </a:r>
            <a:r>
              <a:rPr lang="en-US" b="1" dirty="0" smtClean="0">
                <a:solidFill>
                  <a:srgbClr val="00B050"/>
                </a:solidFill>
              </a:rPr>
              <a:t>theories</a:t>
            </a:r>
            <a:r>
              <a:rPr lang="en-US" dirty="0" smtClean="0"/>
              <a:t>: Arithmetic, Arrays, Bit-vectors, Algebraic </a:t>
            </a:r>
            <a:r>
              <a:rPr lang="en-US" dirty="0" err="1" smtClean="0"/>
              <a:t>Datatypes</a:t>
            </a:r>
            <a:endParaRPr lang="en-US" dirty="0"/>
          </a:p>
          <a:p>
            <a:pPr lvl="1"/>
            <a:r>
              <a:rPr lang="en-US" dirty="0" smtClean="0"/>
              <a:t>Most SMT solvers support </a:t>
            </a:r>
            <a:r>
              <a:rPr lang="en-US" b="1" dirty="0" smtClean="0">
                <a:solidFill>
                  <a:srgbClr val="00B050"/>
                </a:solidFill>
              </a:rPr>
              <a:t>simple first-order sorts</a:t>
            </a:r>
            <a:endParaRPr lang="en-US" b="1" dirty="0">
              <a:solidFill>
                <a:srgbClr val="00B050"/>
              </a:solidFill>
            </a:endParaRPr>
          </a:p>
        </p:txBody>
      </p:sp>
    </p:spTree>
    <p:extLst>
      <p:ext uri="{BB962C8B-B14F-4D97-AF65-F5344CB8AC3E}">
        <p14:creationId xmlns:p14="http://schemas.microsoft.com/office/powerpoint/2010/main" val="4067179152"/>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z="4800" smtClean="0">
                <a:latin typeface="Calibri" pitchFamily="34" charset="0"/>
              </a:rPr>
              <a:t>Satisfiability Modulo Theories (SMT)</a:t>
            </a:r>
            <a:endParaRPr sz="4800" spc="-167">
              <a:solidFill>
                <a:schemeClr val="accent1"/>
              </a:solidFill>
              <a:effectLst>
                <a:outerShdw blurRad="50800" dist="38100" dir="2700000" algn="tl" rotWithShape="0">
                  <a:prstClr val="black">
                    <a:alpha val="61000"/>
                  </a:prstClr>
                </a:outerShdw>
              </a:effectLst>
              <a:latin typeface="Calibri" pitchFamily="34" charset="0"/>
            </a:endParaRPr>
          </a:p>
        </p:txBody>
      </p:sp>
      <p:sp>
        <p:nvSpPr>
          <p:cNvPr id="5" name="Rectangle 4"/>
          <p:cNvSpPr/>
          <p:nvPr/>
        </p:nvSpPr>
        <p:spPr>
          <a:xfrm>
            <a:off x="0" y="2074322"/>
            <a:ext cx="8789836" cy="535531"/>
          </a:xfrm>
          <a:prstGeom prst="rect">
            <a:avLst/>
          </a:prstGeom>
        </p:spPr>
        <p:txBody>
          <a:bodyPr wrap="square">
            <a:spAutoFit/>
          </a:bodyPr>
          <a:lstStyle/>
          <a:p>
            <a:pPr marL="384954" lvl="0" indent="-384954" algn="ctr">
              <a:lnSpc>
                <a:spcPct val="90000"/>
              </a:lnSpc>
              <a:spcBef>
                <a:spcPct val="20000"/>
              </a:spcBef>
              <a:buSzPct val="90000"/>
              <a:defRPr/>
            </a:pPr>
            <a:r>
              <a:rPr lang="en-US" sz="3200" dirty="0">
                <a:solidFill>
                  <a:schemeClr val="bg1"/>
                </a:solidFill>
                <a:latin typeface="Calibri" pitchFamily="34" charset="0"/>
                <a:cs typeface="Calibri" pitchFamily="34" charset="0"/>
                <a:sym typeface="Symbol"/>
              </a:rPr>
              <a:t>b + 2 = c  and  f(read(write(a,b,3), c-2)) ≠ f(c-b+1)</a:t>
            </a:r>
          </a:p>
        </p:txBody>
      </p:sp>
    </p:spTree>
    <p:extLst>
      <p:ext uri="{BB962C8B-B14F-4D97-AF65-F5344CB8AC3E}">
        <p14:creationId xmlns:p14="http://schemas.microsoft.com/office/powerpoint/2010/main" val="750030376"/>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z="4800" smtClean="0">
                <a:latin typeface="Calibri" pitchFamily="34" charset="0"/>
              </a:rPr>
              <a:t>Satisfiability Modulo Theories (SMT)</a:t>
            </a:r>
            <a:endParaRPr sz="4800" spc="-167">
              <a:solidFill>
                <a:schemeClr val="accent1"/>
              </a:solidFill>
              <a:effectLst>
                <a:outerShdw blurRad="50800" dist="38100" dir="2700000" algn="tl" rotWithShape="0">
                  <a:prstClr val="black">
                    <a:alpha val="61000"/>
                  </a:prstClr>
                </a:outerShdw>
              </a:effectLst>
              <a:latin typeface="Calibri" pitchFamily="34" charset="0"/>
            </a:endParaRPr>
          </a:p>
        </p:txBody>
      </p:sp>
      <p:sp>
        <p:nvSpPr>
          <p:cNvPr id="8" name="Rectangle 7"/>
          <p:cNvSpPr/>
          <p:nvPr/>
        </p:nvSpPr>
        <p:spPr bwMode="auto">
          <a:xfrm>
            <a:off x="233680" y="2265680"/>
            <a:ext cx="1513840" cy="457200"/>
          </a:xfrm>
          <a:prstGeom prst="rect">
            <a:avLst/>
          </a:prstGeom>
          <a:noFill/>
          <a:ln>
            <a:solidFill>
              <a:schemeClr val="accent2">
                <a:lumMod val="60000"/>
                <a:lumOff val="40000"/>
              </a:schemeClr>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9" name="Rectangle 8"/>
          <p:cNvSpPr/>
          <p:nvPr/>
        </p:nvSpPr>
        <p:spPr bwMode="auto">
          <a:xfrm>
            <a:off x="7192572" y="2262588"/>
            <a:ext cx="1020416" cy="457200"/>
          </a:xfrm>
          <a:prstGeom prst="rect">
            <a:avLst/>
          </a:prstGeom>
          <a:noFill/>
          <a:ln>
            <a:solidFill>
              <a:schemeClr val="accent2">
                <a:lumMod val="60000"/>
                <a:lumOff val="40000"/>
              </a:schemeClr>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0" name="Rectangle 9"/>
          <p:cNvSpPr/>
          <p:nvPr/>
        </p:nvSpPr>
        <p:spPr bwMode="auto">
          <a:xfrm>
            <a:off x="5802958" y="2255520"/>
            <a:ext cx="659517" cy="457200"/>
          </a:xfrm>
          <a:prstGeom prst="rect">
            <a:avLst/>
          </a:prstGeom>
          <a:noFill/>
          <a:ln>
            <a:solidFill>
              <a:schemeClr val="accent2">
                <a:lumMod val="60000"/>
                <a:lumOff val="40000"/>
              </a:schemeClr>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1" name="Rectangle 10"/>
          <p:cNvSpPr/>
          <p:nvPr/>
        </p:nvSpPr>
        <p:spPr bwMode="auto">
          <a:xfrm>
            <a:off x="5259344" y="2255520"/>
            <a:ext cx="335280" cy="457200"/>
          </a:xfrm>
          <a:prstGeom prst="rect">
            <a:avLst/>
          </a:prstGeom>
          <a:noFill/>
          <a:ln>
            <a:solidFill>
              <a:schemeClr val="accent2">
                <a:lumMod val="60000"/>
                <a:lumOff val="40000"/>
              </a:schemeClr>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4" name="Rectangle 13"/>
          <p:cNvSpPr/>
          <p:nvPr/>
        </p:nvSpPr>
        <p:spPr bwMode="auto">
          <a:xfrm>
            <a:off x="2875280" y="3434080"/>
            <a:ext cx="2936240" cy="924560"/>
          </a:xfrm>
          <a:prstGeom prst="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rPr>
              <a:t>Arithmetic</a:t>
            </a:r>
          </a:p>
        </p:txBody>
      </p:sp>
      <p:sp>
        <p:nvSpPr>
          <p:cNvPr id="12" name="Rectangle 11"/>
          <p:cNvSpPr/>
          <p:nvPr/>
        </p:nvSpPr>
        <p:spPr>
          <a:xfrm>
            <a:off x="-109478" y="2228868"/>
            <a:ext cx="8789836" cy="535531"/>
          </a:xfrm>
          <a:prstGeom prst="rect">
            <a:avLst/>
          </a:prstGeom>
        </p:spPr>
        <p:txBody>
          <a:bodyPr wrap="square">
            <a:spAutoFit/>
          </a:bodyPr>
          <a:lstStyle/>
          <a:p>
            <a:pPr marL="384954" lvl="0" indent="-384954" algn="ctr">
              <a:lnSpc>
                <a:spcPct val="90000"/>
              </a:lnSpc>
              <a:spcBef>
                <a:spcPct val="20000"/>
              </a:spcBef>
              <a:buSzPct val="90000"/>
              <a:defRPr/>
            </a:pPr>
            <a:r>
              <a:rPr lang="en-US" sz="3200" dirty="0">
                <a:solidFill>
                  <a:schemeClr val="bg1"/>
                </a:solidFill>
                <a:latin typeface="Calibri" pitchFamily="34" charset="0"/>
                <a:cs typeface="Calibri" pitchFamily="34" charset="0"/>
                <a:sym typeface="Symbol"/>
              </a:rPr>
              <a:t>b + 2 = c  and  f(read(write(a,b,3), c-2)) ≠ f(c-b+1)</a:t>
            </a:r>
          </a:p>
        </p:txBody>
      </p:sp>
    </p:spTree>
    <p:extLst>
      <p:ext uri="{BB962C8B-B14F-4D97-AF65-F5344CB8AC3E}">
        <p14:creationId xmlns:p14="http://schemas.microsoft.com/office/powerpoint/2010/main" val="645344672"/>
      </p:ext>
    </p:extLst>
  </p:cSld>
  <p:clrMapOvr>
    <a:masterClrMapping/>
  </p:clrMapOvr>
  <p:transition>
    <p:fade/>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21.1"/>
</p:tagLst>
</file>

<file path=ppt/tags/tag2.xml><?xml version="1.0" encoding="utf-8"?>
<p:tagLst xmlns:a="http://schemas.openxmlformats.org/drawingml/2006/main" xmlns:r="http://schemas.openxmlformats.org/officeDocument/2006/relationships" xmlns:p="http://schemas.openxmlformats.org/presentationml/2006/main">
  <p:tag name="TIMING" val="|24"/>
</p:tagLst>
</file>

<file path=ppt/tags/tag3.xml><?xml version="1.0" encoding="utf-8"?>
<p:tagLst xmlns:a="http://schemas.openxmlformats.org/drawingml/2006/main" xmlns:r="http://schemas.openxmlformats.org/officeDocument/2006/relationships" xmlns:p="http://schemas.openxmlformats.org/presentationml/2006/main">
  <p:tag name="TIMING" val="|24"/>
</p:tagLst>
</file>

<file path=ppt/tags/tag4.xml><?xml version="1.0" encoding="utf-8"?>
<p:tagLst xmlns:a="http://schemas.openxmlformats.org/drawingml/2006/main" xmlns:r="http://schemas.openxmlformats.org/officeDocument/2006/relationships" xmlns:p="http://schemas.openxmlformats.org/presentationml/2006/main">
  <p:tag name="TIMING" val="|44.4|70.4"/>
</p:tagLst>
</file>

<file path=ppt/tags/tag5.xml><?xml version="1.0" encoding="utf-8"?>
<p:tagLst xmlns:a="http://schemas.openxmlformats.org/drawingml/2006/main" xmlns:r="http://schemas.openxmlformats.org/officeDocument/2006/relationships" xmlns:p="http://schemas.openxmlformats.org/presentationml/2006/main">
  <p:tag name="TIMING" val="|30.7|14.2"/>
</p:tagLst>
</file>

<file path=ppt/theme/theme1.xml><?xml version="1.0" encoding="utf-8"?>
<a:theme xmlns:a="http://schemas.openxmlformats.org/drawingml/2006/main" name="MSR_PPT template_07_light">
  <a:themeElements>
    <a:clrScheme name="MSR 2007">
      <a:dk1>
        <a:srgbClr val="000000"/>
      </a:dk1>
      <a:lt1>
        <a:srgbClr val="FFFFFF"/>
      </a:lt1>
      <a:dk2>
        <a:srgbClr val="3F3F3F"/>
      </a:dk2>
      <a:lt2>
        <a:srgbClr val="FFFFFF"/>
      </a:lt2>
      <a:accent1>
        <a:srgbClr val="FFDF79"/>
      </a:accent1>
      <a:accent2>
        <a:srgbClr val="5782B5"/>
      </a:accent2>
      <a:accent3>
        <a:srgbClr val="E28A54"/>
      </a:accent3>
      <a:accent4>
        <a:srgbClr val="94D850"/>
      </a:accent4>
      <a:accent5>
        <a:srgbClr val="FFA94B"/>
      </a:accent5>
      <a:accent6>
        <a:srgbClr val="9047B9"/>
      </a:accent6>
      <a:hlink>
        <a:srgbClr val="009ED6"/>
      </a:hlink>
      <a:folHlink>
        <a:srgbClr val="DDD819"/>
      </a:folHlink>
    </a:clrScheme>
    <a:fontScheme name="Blue-Purple TT">
      <a:majorFont>
        <a:latin typeface="Segoe"/>
        <a:ea typeface=""/>
        <a:cs typeface=""/>
      </a:majorFont>
      <a:minorFont>
        <a:latin typeface="Segoe"/>
        <a:ea typeface=""/>
        <a:cs typeface=""/>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109728" tIns="54864" rIns="109728" bIns="54864" numCol="1" rtlCol="0" anchor="ctr" anchorCtr="0" compatLnSpc="1">
        <a:prstTxWarp prst="textNoShape">
          <a:avLst/>
        </a:prstTxWarp>
      </a:bodyPr>
      <a:lstStyle>
        <a:defPPr marL="0" marR="0" indent="0" algn="ctr" defTabSz="1096963" rtl="0" eaLnBrk="1" fontAlgn="base" latinLnBrk="0" hangingPunct="1">
          <a:lnSpc>
            <a:spcPct val="100000"/>
          </a:lnSpc>
          <a:spcBef>
            <a:spcPct val="0"/>
          </a:spcBef>
          <a:spcAft>
            <a:spcPct val="0"/>
          </a:spcAft>
          <a:buClrTx/>
          <a:buSzTx/>
          <a:buFontTx/>
          <a:buNone/>
          <a:tabLst/>
          <a:defRPr kumimoji="0"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defRPr>
        </a:defPPr>
      </a:lstStyle>
      <a:style>
        <a:lnRef idx="0">
          <a:schemeClr val="accent2"/>
        </a:lnRef>
        <a:fillRef idx="3">
          <a:schemeClr val="accent2"/>
        </a:fillRef>
        <a:effectRef idx="3">
          <a:schemeClr val="accent2"/>
        </a:effectRef>
        <a:fontRef idx="minor">
          <a:schemeClr val="lt1"/>
        </a:fontRef>
      </a:style>
    </a:spDef>
    <a:txDef>
      <a:spPr>
        <a:noFill/>
      </a:spPr>
      <a:bodyPr wrap="none" rtlCol="0">
        <a:spAutoFit/>
      </a:bodyPr>
      <a:lstStyle>
        <a:defPPr>
          <a:defRPr dirty="0" err="1" smtClean="0">
            <a:solidFill>
              <a:schemeClr val="bg1"/>
            </a:solidFill>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p:properties xmlns:p="http://schemas.microsoft.com/office/2006/metadata/properties" xmlns:xsi="http://www.w3.org/2001/XMLSchema-instanc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6E3074916C7A05429E3860C96E939D68" ma:contentTypeVersion="3" ma:contentTypeDescription="Create a new document." ma:contentTypeScope="" ma:versionID="2f9d0a3e4dab1dbcfa92ef49294c9fd6">
  <xsd:schema xmlns:xsd="http://www.w3.org/2001/XMLSchema" xmlns:p="http://schemas.microsoft.com/office/2006/metadata/properties" targetNamespace="http://schemas.microsoft.com/office/2006/metadata/properties" ma:root="true" ma:fieldsID="1767b50499e116a953c72fb09f4df491">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3.xml><?xml version="1.0" encoding="utf-8"?>
<outs:outSpaceData xmlns:outs="http://schemas.microsoft.com/office/2009/outspace/metadata">
  <outs:relatedDates>
    <outs:relatedDate>
      <outs:type>3</outs:type>
      <outs:displayName>Last Modified</outs:displayName>
      <outs:dateTime>2010-06-02T18:11:35Z</outs:dateTime>
      <outs:isPinned>true</outs:isPinned>
    </outs:relatedDate>
    <outs:relatedDate>
      <outs:type>2</outs:type>
      <outs:displayName>Created</outs:displayName>
      <outs:dateTime>2007-07-26T21:26:45Z</outs:dateTime>
      <outs:isPinned>true</outs:isPinned>
    </outs:relatedDate>
    <outs:relatedDate>
      <outs:type>4</outs:type>
      <outs:displayName>Last Printed</outs:displayName>
      <outs:dateTime/>
      <outs:isPinned>true</outs:isPinned>
    </outs:relatedDate>
  </outs:relatedDates>
  <outs:relatedDocuments>
    <outs:relatedDocument>
      <outs:type>2</outs:type>
      <outs:displayName>Other documents in current folder</outs:displayName>
      <outs:uri/>
      <outs:isPinned>true</outs:isPinned>
    </outs:relatedDocument>
  </outs:relatedDocuments>
  <outs:relatedPeople>
    <outs:relatedPeopleItem>
      <outs:category>Author</outs:category>
      <outs:people>
        <outs:relatedPerson>
          <outs:displayName>Colleen Nelson</outs:displayName>
          <outs:accountName/>
        </outs:relatedPerson>
      </outs:people>
      <outs:source>0</outs:source>
      <outs:isPinned>true</outs:isPinned>
    </outs:relatedPeopleItem>
    <outs:relatedPeopleItem>
      <outs:category>Last modified by</outs:category>
      <outs:people>
        <outs:relatedPerson>
          <outs:displayName>Leonardo de Moura</outs:displayName>
          <outs:accountName/>
        </outs:relatedPerson>
      </outs:people>
      <outs:source>0</outs:source>
      <outs:isPinned>true</outs:isPinned>
    </outs:relatedPeopleItem>
    <outs:relatedPeopleItem>
      <outs:category>Manager</outs:category>
      <outs:people>
        <outs:relatedPerson>
          <outs:displayName>&lt;Content Manager Name Here&gt;</outs:displayName>
          <outs:accountName/>
        </outs:relatedPerson>
      </outs:people>
      <outs:source>0</outs:source>
      <outs:isPinned>false</outs:isPinned>
    </outs:relatedPeopleItem>
  </outs:relatedPeople>
  <propertyMetadataList xmlns="http://schemas.microsoft.com/office/2009/outspace/metadata">
    <propertyMetadata>
      <type>0</type>
      <propertyId>2228224</propertyId>
      <propertyName/>
      <isPinned>true</isPinned>
    </propertyMetadata>
    <propertyMetadata>
      <type>0</type>
      <propertyId>1114115</propertyId>
      <propertyName/>
      <isPinned>true</isPinned>
    </propertyMetadata>
    <propertyMetadata>
      <type>0</type>
      <propertyId>1114117</propertyId>
      <propertyName/>
      <isPinned>true</isPinned>
    </propertyMetadata>
    <propertyMetadata>
      <type>0</type>
      <propertyId>589825</propertyId>
      <propertyName/>
      <isPinned>false</isPinned>
    </propertyMetadata>
    <propertyMetadata>
      <type>0</type>
      <propertyId>1114116</propertyId>
      <propertyName/>
      <isPinned>false</isPinned>
    </propertyMetadata>
    <propertyMetadata>
      <type>0</type>
      <propertyId>14</propertyId>
      <propertyName/>
      <isPinned>true</isPinned>
    </propertyMetadata>
    <propertyMetadata>
      <type>0</type>
      <propertyId>8</propertyId>
      <propertyName/>
      <isPinned>true</isPinned>
    </propertyMetadata>
    <propertyMetadata>
      <type>0</type>
      <propertyId>6</propertyId>
      <propertyName/>
      <isPinned>false</isPinned>
    </propertyMetadata>
    <propertyMetadata>
      <type>0</type>
      <propertyId>1114118</propertyId>
      <propertyName/>
      <isPinned>false</isPinned>
    </propertyMetadata>
    <propertyMetadata>
      <type>0</type>
      <propertyId>1179649</propertyId>
      <propertyName/>
      <isPinned>false</isPinned>
    </propertyMetadata>
    <propertyMetadata>
      <type>0</type>
      <propertyId>655365</propertyId>
      <propertyName/>
      <isPinned>false</isPinned>
    </propertyMetadata>
    <propertyMetadata>
      <type>0</type>
      <propertyId>1</propertyId>
      <propertyName/>
      <isPinned>false</isPinned>
    </propertyMetadata>
    <propertyMetadata>
      <type>0</type>
      <propertyId>0</propertyId>
      <propertyName/>
      <isPinned>true</isPinned>
    </propertyMetadata>
    <propertyMetadata>
      <type>0</type>
      <propertyId>13</propertyId>
      <propertyName/>
      <isPinned>false</isPinned>
    </propertyMetadata>
    <propertyMetadata>
      <type>0</type>
      <propertyId>1179653</propertyId>
      <propertyName/>
      <isPinned>false</isPinned>
    </propertyMetadata>
    <propertyMetadata>
      <type>0</type>
      <propertyId>22</propertyId>
      <propertyName/>
      <isPinned>false</isPinned>
    </propertyMetadata>
  </propertyMetadataList>
  <outs:corruptMetadataWasLost/>
</outs:outSpaceData>
</file>

<file path=customXml/item4.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9F50A16-2F0A-48CD-98C8-4E4AE3627974}">
  <ds:schemaRefs>
    <ds:schemaRef ds:uri="http://purl.org/dc/dcmitype/"/>
    <ds:schemaRef ds:uri="http://schemas.microsoft.com/office/2006/metadata/properties"/>
    <ds:schemaRef ds:uri="http://schemas.microsoft.com/office/2006/documentManagement/types"/>
    <ds:schemaRef ds:uri="http://purl.org/dc/terms/"/>
    <ds:schemaRef ds:uri="http://www.w3.org/XML/1998/namespace"/>
    <ds:schemaRef ds:uri="http://schemas.openxmlformats.org/package/2006/metadata/core-properties"/>
    <ds:schemaRef ds:uri="http://purl.org/dc/elements/1.1/"/>
  </ds:schemaRefs>
</ds:datastoreItem>
</file>

<file path=customXml/itemProps2.xml><?xml version="1.0" encoding="utf-8"?>
<ds:datastoreItem xmlns:ds="http://schemas.openxmlformats.org/officeDocument/2006/customXml" ds:itemID="{C609024F-16CA-4CA6-95A1-D32F69EDB8E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3.xml><?xml version="1.0" encoding="utf-8"?>
<ds:datastoreItem xmlns:ds="http://schemas.openxmlformats.org/officeDocument/2006/customXml" ds:itemID="{F11051DA-4BD0-4C95-9AAC-A2CB82B9140C}">
  <ds:schemaRefs>
    <ds:schemaRef ds:uri="http://schemas.microsoft.com/office/2009/outspace/metadata"/>
  </ds:schemaRefs>
</ds:datastoreItem>
</file>

<file path=customXml/itemProps4.xml><?xml version="1.0" encoding="utf-8"?>
<ds:datastoreItem xmlns:ds="http://schemas.openxmlformats.org/officeDocument/2006/customXml" ds:itemID="{E7F898CC-13F8-471E-88EA-EFAA80FECF4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MSR_PPT template_07_light</Template>
  <TotalTime>15717</TotalTime>
  <Words>3250</Words>
  <Application>Microsoft Office PowerPoint</Application>
  <PresentationFormat>On-screen Show (4:3)</PresentationFormat>
  <Paragraphs>513</Paragraphs>
  <Slides>58</Slides>
  <Notes>19</Notes>
  <HiddenSlides>0</HiddenSlides>
  <MMClips>0</MMClips>
  <ScaleCrop>false</ScaleCrop>
  <HeadingPairs>
    <vt:vector size="4" baseType="variant">
      <vt:variant>
        <vt:lpstr>Theme</vt:lpstr>
      </vt:variant>
      <vt:variant>
        <vt:i4>1</vt:i4>
      </vt:variant>
      <vt:variant>
        <vt:lpstr>Slide Titles</vt:lpstr>
      </vt:variant>
      <vt:variant>
        <vt:i4>58</vt:i4>
      </vt:variant>
    </vt:vector>
  </HeadingPairs>
  <TitlesOfParts>
    <vt:vector size="59" baseType="lpstr">
      <vt:lpstr>MSR_PPT template_07_light</vt:lpstr>
      <vt:lpstr>Theorem Proving Tools for Program Analysis  SMT Solvers: Yices &amp; Z3  Austin, Texas 2011</vt:lpstr>
      <vt:lpstr>SMT@SRI: Yices</vt:lpstr>
      <vt:lpstr>SMT@Microsoft: Z3</vt:lpstr>
      <vt:lpstr>Syllabus</vt:lpstr>
      <vt:lpstr>Syllabus</vt:lpstr>
      <vt:lpstr>The Logic of SMT Solvers </vt:lpstr>
      <vt:lpstr>The Logic of SMT Solvers</vt:lpstr>
      <vt:lpstr>Satisfiability Modulo Theories (SMT)</vt:lpstr>
      <vt:lpstr>Satisfiability Modulo Theories (SMT)</vt:lpstr>
      <vt:lpstr>Satisfiability Modulo Theories (SMT)</vt:lpstr>
      <vt:lpstr>Satisfiability Modulo Theories (SMT)</vt:lpstr>
      <vt:lpstr>Satisfiability Modulo Theories (SMT)</vt:lpstr>
      <vt:lpstr>Satisfiability Modulo Theories (SMT)</vt:lpstr>
      <vt:lpstr>Satisfiability Modulo Theories (SMT)</vt:lpstr>
      <vt:lpstr>Satisfiability Modulo Theories (SMT)</vt:lpstr>
      <vt:lpstr>Satisfiability Modulo Theories (SMT)</vt:lpstr>
      <vt:lpstr>SMT formulas - Overview</vt:lpstr>
      <vt:lpstr>SMT by Example: Job Shop Scheduling</vt:lpstr>
      <vt:lpstr>Job Shop Scheduling</vt:lpstr>
      <vt:lpstr>Job Shop Scheduling</vt:lpstr>
      <vt:lpstr>Job Shop Scheduling</vt:lpstr>
      <vt:lpstr>Job Shop in SMT2</vt:lpstr>
      <vt:lpstr>Job Shop in SMT2</vt:lpstr>
      <vt:lpstr>Job Shop in SMT2</vt:lpstr>
      <vt:lpstr>Job Shop in SMT2</vt:lpstr>
      <vt:lpstr>SMT2 Brief Sketch</vt:lpstr>
      <vt:lpstr>SMT2 Brief Sketch</vt:lpstr>
      <vt:lpstr>Quantifiers – many approaches</vt:lpstr>
      <vt:lpstr>Quantifiers</vt:lpstr>
      <vt:lpstr>Quantifiers</vt:lpstr>
      <vt:lpstr>Quantifiers</vt:lpstr>
      <vt:lpstr>Quantifiers</vt:lpstr>
      <vt:lpstr>Decidability and  Decision Procedures</vt:lpstr>
      <vt:lpstr>Satisfiability Modulo Theories (SMT)</vt:lpstr>
      <vt:lpstr>Little Engines of Proof</vt:lpstr>
      <vt:lpstr>Little Engines of Proof</vt:lpstr>
      <vt:lpstr>Theories</vt:lpstr>
      <vt:lpstr>Theories</vt:lpstr>
      <vt:lpstr>Theories</vt:lpstr>
      <vt:lpstr>Theories</vt:lpstr>
      <vt:lpstr>Theories</vt:lpstr>
      <vt:lpstr>User-interaction and Guidance </vt:lpstr>
      <vt:lpstr>Interaction models</vt:lpstr>
      <vt:lpstr>Interaction</vt:lpstr>
      <vt:lpstr>Interaction</vt:lpstr>
      <vt:lpstr>Interaction</vt:lpstr>
      <vt:lpstr>Interaction</vt:lpstr>
      <vt:lpstr>Interaction</vt:lpstr>
      <vt:lpstr>Interaction</vt:lpstr>
      <vt:lpstr>Soft constraints</vt:lpstr>
      <vt:lpstr>Main applications</vt:lpstr>
      <vt:lpstr>Some Microsoft Engines using Z3</vt:lpstr>
      <vt:lpstr>Main Applications</vt:lpstr>
      <vt:lpstr>Test case generation</vt:lpstr>
      <vt:lpstr>PEX ↔ Z3</vt:lpstr>
      <vt:lpstr>Type checking</vt:lpstr>
      <vt:lpstr>Summary</vt:lpstr>
      <vt:lpstr>When to use SMT solvers</vt:lpstr>
    </vt:vector>
  </TitlesOfParts>
  <Manager>&lt;Content Manager Name Here&gt;</Manager>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subject>Name of Event</dc:subject>
  <dc:creator>Colleen Nelson</dc:creator>
  <dc:description>Template: Mark Johnson, Silver Fox Productions Inc.
Formatting:
Event Date:
Event Location:
Audience:</dc:description>
  <cp:lastModifiedBy>Nikolaj Bjorner</cp:lastModifiedBy>
  <cp:revision>499</cp:revision>
  <cp:lastPrinted>2011-01-21T17:34:02Z</cp:lastPrinted>
  <dcterms:created xsi:type="dcterms:W3CDTF">2011-01-21T17:31:50Z</dcterms:created>
  <dcterms:modified xsi:type="dcterms:W3CDTF">2011-01-23T01:35:50Z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0x0101006E3074916C7A05429E3860C96E939D68</vt:lpwstr>
  </property>
</Properties>
</file>